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36" r:id="rId1"/>
  </p:sldMasterIdLst>
  <p:notesMasterIdLst>
    <p:notesMasterId r:id="rId24"/>
  </p:notesMasterIdLst>
  <p:sldIdLst>
    <p:sldId id="256" r:id="rId2"/>
    <p:sldId id="353" r:id="rId3"/>
    <p:sldId id="363" r:id="rId4"/>
    <p:sldId id="364" r:id="rId5"/>
    <p:sldId id="258" r:id="rId6"/>
    <p:sldId id="347" r:id="rId7"/>
    <p:sldId id="361" r:id="rId8"/>
    <p:sldId id="309" r:id="rId9"/>
    <p:sldId id="257" r:id="rId10"/>
    <p:sldId id="362" r:id="rId11"/>
    <p:sldId id="352" r:id="rId12"/>
    <p:sldId id="354" r:id="rId13"/>
    <p:sldId id="357" r:id="rId14"/>
    <p:sldId id="355" r:id="rId15"/>
    <p:sldId id="365" r:id="rId16"/>
    <p:sldId id="262" r:id="rId17"/>
    <p:sldId id="349" r:id="rId18"/>
    <p:sldId id="356" r:id="rId19"/>
    <p:sldId id="351" r:id="rId20"/>
    <p:sldId id="366" r:id="rId21"/>
    <p:sldId id="358" r:id="rId22"/>
    <p:sldId id="360" r:id="rId23"/>
  </p:sldIdLst>
  <p:sldSz cx="9144000" cy="5143500" type="screen16x9"/>
  <p:notesSz cx="6858000" cy="9144000"/>
  <p:embeddedFontLst>
    <p:embeddedFont>
      <p:font typeface="Wingdings 2" pitchFamily="18" charset="2"/>
      <p:regular r:id="rId25"/>
    </p:embeddedFont>
    <p:embeddedFont>
      <p:font typeface="Vidaloka" charset="0"/>
      <p:regular r:id="rId26"/>
    </p:embeddedFont>
    <p:embeddedFont>
      <p:font typeface="Georgia" pitchFamily="18" charset="0"/>
      <p:regular r:id="rId27"/>
      <p:bold r:id="rId28"/>
      <p:italic r:id="rId29"/>
      <p:boldItalic r:id="rId30"/>
    </p:embeddedFont>
    <p:embeddedFont>
      <p:font typeface="Montserrat" charset="-52"/>
      <p:regular r:id="rId31"/>
      <p:bold r:id="rId32"/>
      <p:italic r:id="rId33"/>
      <p:boldItalic r:id="rId34"/>
    </p:embeddedFont>
    <p:embeddedFont>
      <p:font typeface="Lato" charset="0"/>
      <p:regular r:id="rId35"/>
      <p:bold r:id="rId36"/>
      <p:italic r:id="rId37"/>
      <p:bold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91B098-BAA1-443A-9A6E-B451BF24DDB7}">
  <a:tblStyle styleId="{1191B098-BAA1-443A-9A6E-B451BF24DD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56" y="-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font" Target="fonts/font13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font" Target="fonts/font11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Динамика</a:t>
            </a:r>
            <a:r>
              <a:rPr lang="ru-RU" baseline="0" dirty="0"/>
              <a:t> количества клубных </a:t>
            </a:r>
            <a:r>
              <a:rPr lang="ru-RU" dirty="0"/>
              <a:t>формирований </a:t>
            </a:r>
          </a:p>
        </c:rich>
      </c:tx>
      <c:layout>
        <c:manualLayout>
          <c:xMode val="edge"/>
          <c:yMode val="edge"/>
          <c:x val="0.10876377952755915"/>
          <c:y val="1.851851851851852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Лист1!$B$14</c:f>
              <c:strCache>
                <c:ptCount val="1"/>
                <c:pt idx="0">
                  <c:v>Число формирований 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Лист1!$A$15:$A$18</c:f>
              <c:strCache>
                <c:ptCount val="4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</c:strCache>
            </c:strRef>
          </c:cat>
          <c:val>
            <c:numRef>
              <c:f>Лист1!$B$15:$B$18</c:f>
              <c:numCache>
                <c:formatCode>General</c:formatCode>
                <c:ptCount val="4"/>
                <c:pt idx="0">
                  <c:v>154</c:v>
                </c:pt>
                <c:pt idx="1">
                  <c:v>164</c:v>
                </c:pt>
                <c:pt idx="2">
                  <c:v>164</c:v>
                </c:pt>
                <c:pt idx="3">
                  <c:v>162</c:v>
                </c:pt>
              </c:numCache>
            </c:numRef>
          </c:val>
        </c:ser>
        <c:axId val="90961792"/>
        <c:axId val="90963328"/>
      </c:barChart>
      <c:catAx>
        <c:axId val="90961792"/>
        <c:scaling>
          <c:orientation val="minMax"/>
        </c:scaling>
        <c:axPos val="b"/>
        <c:tickLblPos val="nextTo"/>
        <c:crossAx val="90963328"/>
        <c:crosses val="autoZero"/>
        <c:auto val="1"/>
        <c:lblAlgn val="ctr"/>
        <c:lblOffset val="100"/>
      </c:catAx>
      <c:valAx>
        <c:axId val="90963328"/>
        <c:scaling>
          <c:orientation val="minMax"/>
        </c:scaling>
        <c:axPos val="l"/>
        <c:majorGridlines/>
        <c:numFmt formatCode="General" sourceLinked="1"/>
        <c:tickLblPos val="nextTo"/>
        <c:crossAx val="9096179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Динамика количества участников клубных формирвоаний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Лист1!$B$26</c:f>
              <c:strCache>
                <c:ptCount val="1"/>
                <c:pt idx="0">
                  <c:v>Количество участников формирвоаний</c:v>
                </c:pt>
              </c:strCache>
            </c:strRef>
          </c:tx>
          <c:dLbls>
            <c:showVal val="1"/>
          </c:dLbls>
          <c:cat>
            <c:strRef>
              <c:f>Лист1!$A$27:$A$30</c:f>
              <c:strCache>
                <c:ptCount val="4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</c:strCache>
            </c:strRef>
          </c:cat>
          <c:val>
            <c:numRef>
              <c:f>Лист1!$B$27:$B$30</c:f>
              <c:numCache>
                <c:formatCode>General</c:formatCode>
                <c:ptCount val="4"/>
                <c:pt idx="0">
                  <c:v>2168</c:v>
                </c:pt>
                <c:pt idx="1">
                  <c:v>2438</c:v>
                </c:pt>
                <c:pt idx="2">
                  <c:v>2382</c:v>
                </c:pt>
                <c:pt idx="3">
                  <c:v>2359</c:v>
                </c:pt>
              </c:numCache>
            </c:numRef>
          </c:val>
        </c:ser>
        <c:axId val="90978176"/>
        <c:axId val="90979712"/>
      </c:barChart>
      <c:catAx>
        <c:axId val="90978176"/>
        <c:scaling>
          <c:orientation val="minMax"/>
        </c:scaling>
        <c:axPos val="b"/>
        <c:tickLblPos val="nextTo"/>
        <c:crossAx val="90979712"/>
        <c:crosses val="autoZero"/>
        <c:auto val="1"/>
        <c:lblAlgn val="ctr"/>
        <c:lblOffset val="100"/>
      </c:catAx>
      <c:valAx>
        <c:axId val="90979712"/>
        <c:scaling>
          <c:orientation val="minMax"/>
        </c:scaling>
        <c:axPos val="l"/>
        <c:majorGridlines/>
        <c:numFmt formatCode="General" sourceLinked="1"/>
        <c:tickLblPos val="nextTo"/>
        <c:crossAx val="9097817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Число мероприятий по годам </a:t>
            </a:r>
          </a:p>
        </c:rich>
      </c:tx>
      <c:layout>
        <c:manualLayout>
          <c:xMode val="edge"/>
          <c:yMode val="edge"/>
          <c:x val="0.16684471692946778"/>
          <c:y val="3.89873593717247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Лист1!$B$41</c:f>
              <c:strCache>
                <c:ptCount val="1"/>
                <c:pt idx="0">
                  <c:v>Число мероприятий 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Лист1!$A$42:$A$44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Лист1!$B$42:$B$44</c:f>
              <c:numCache>
                <c:formatCode>General</c:formatCode>
                <c:ptCount val="3"/>
                <c:pt idx="0">
                  <c:v>1017</c:v>
                </c:pt>
                <c:pt idx="1">
                  <c:v>1143</c:v>
                </c:pt>
                <c:pt idx="2">
                  <c:v>1191</c:v>
                </c:pt>
              </c:numCache>
            </c:numRef>
          </c:val>
        </c:ser>
        <c:axId val="90996096"/>
        <c:axId val="91079808"/>
      </c:barChart>
      <c:catAx>
        <c:axId val="90996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91079808"/>
        <c:crosses val="autoZero"/>
        <c:auto val="1"/>
        <c:lblAlgn val="ctr"/>
        <c:lblOffset val="100"/>
      </c:catAx>
      <c:valAx>
        <c:axId val="91079808"/>
        <c:scaling>
          <c:orientation val="minMax"/>
        </c:scaling>
        <c:axPos val="l"/>
        <c:majorGridlines/>
        <c:numFmt formatCode="General" sourceLinked="1"/>
        <c:tickLblPos val="nextTo"/>
        <c:crossAx val="90996096"/>
        <c:crosses val="autoZero"/>
        <c:crossBetween val="between"/>
      </c:valAx>
    </c:plotArea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Число посещений по годам</a:t>
            </a:r>
            <a:endParaRPr lang="ru-RU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Лист1!$B$50:$B$51</c:f>
              <c:strCache>
                <c:ptCount val="1"/>
                <c:pt idx="0">
                  <c:v>Динамика числа посещений Количество посещений 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Лист1!$A$52:$A$55</c:f>
              <c:strCache>
                <c:ptCount val="4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</c:strCache>
            </c:strRef>
          </c:cat>
          <c:val>
            <c:numRef>
              <c:f>Лист1!$B$52:$B$55</c:f>
              <c:numCache>
                <c:formatCode>General</c:formatCode>
                <c:ptCount val="4"/>
                <c:pt idx="0">
                  <c:v>54457</c:v>
                </c:pt>
                <c:pt idx="1">
                  <c:v>27455</c:v>
                </c:pt>
                <c:pt idx="2">
                  <c:v>61833</c:v>
                </c:pt>
                <c:pt idx="3">
                  <c:v>60680</c:v>
                </c:pt>
              </c:numCache>
            </c:numRef>
          </c:val>
        </c:ser>
        <c:axId val="91703168"/>
        <c:axId val="91704704"/>
      </c:barChart>
      <c:catAx>
        <c:axId val="9170316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704704"/>
        <c:crosses val="autoZero"/>
        <c:auto val="1"/>
        <c:lblAlgn val="ctr"/>
        <c:lblOffset val="100"/>
      </c:catAx>
      <c:valAx>
        <c:axId val="917047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1703168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60341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cd8a80d6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cd8a80d6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06864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cf7a3c5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cf7a3c50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62958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20607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cd8a80d6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cd8a80d6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05599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06200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cd8a80d6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cd8a80d6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506451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cf7a3c5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cf7a3c50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g1083f33e91c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" name="Google Shape;1450;g1083f33e91c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52223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g1083f33e91c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" name="Google Shape;1450;g1083f33e91c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00484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73849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cf7a3c5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cf7a3c50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9653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358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ubTitle" idx="1"/>
          </p:nvPr>
        </p:nvSpPr>
        <p:spPr>
          <a:xfrm>
            <a:off x="50010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2"/>
          </p:nvPr>
        </p:nvSpPr>
        <p:spPr>
          <a:xfrm>
            <a:off x="50010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3"/>
          </p:nvPr>
        </p:nvSpPr>
        <p:spPr>
          <a:xfrm>
            <a:off x="16552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4"/>
          </p:nvPr>
        </p:nvSpPr>
        <p:spPr>
          <a:xfrm>
            <a:off x="16552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5"/>
          </p:nvPr>
        </p:nvSpPr>
        <p:spPr>
          <a:xfrm>
            <a:off x="50010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6"/>
          </p:nvPr>
        </p:nvSpPr>
        <p:spPr>
          <a:xfrm>
            <a:off x="500100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7"/>
          </p:nvPr>
        </p:nvSpPr>
        <p:spPr>
          <a:xfrm>
            <a:off x="16552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8"/>
          </p:nvPr>
        </p:nvSpPr>
        <p:spPr>
          <a:xfrm>
            <a:off x="165525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9" hasCustomPrompt="1"/>
          </p:nvPr>
        </p:nvSpPr>
        <p:spPr>
          <a:xfrm>
            <a:off x="23786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13" hasCustomPrompt="1"/>
          </p:nvPr>
        </p:nvSpPr>
        <p:spPr>
          <a:xfrm>
            <a:off x="57244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 idx="14" hasCustomPrompt="1"/>
          </p:nvPr>
        </p:nvSpPr>
        <p:spPr>
          <a:xfrm>
            <a:off x="237870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15" hasCustomPrompt="1"/>
          </p:nvPr>
        </p:nvSpPr>
        <p:spPr>
          <a:xfrm>
            <a:off x="572445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471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13250" y="1272925"/>
            <a:ext cx="7717500" cy="32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895950" y="1682000"/>
            <a:ext cx="3847200" cy="23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567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4287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12/18/2023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12/18/2023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#/document/74881277/entry/1000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#/document/74881277/entry/202507" TargetMode="Externa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59"/>
          <p:cNvSpPr txBox="1">
            <a:spLocks noGrp="1"/>
          </p:cNvSpPr>
          <p:nvPr>
            <p:ph type="subTitle" idx="1"/>
          </p:nvPr>
        </p:nvSpPr>
        <p:spPr>
          <a:xfrm>
            <a:off x="1040000" y="3745401"/>
            <a:ext cx="7064100" cy="6761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Петрова Дария Аполлоновна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АУ РС(Я) РДНТ и СКТ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-RU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2023 год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2" name="Google Shape;482;p59"/>
          <p:cNvSpPr txBox="1">
            <a:spLocks noGrp="1"/>
          </p:cNvSpPr>
          <p:nvPr>
            <p:ph type="ctrTitle"/>
          </p:nvPr>
        </p:nvSpPr>
        <p:spPr>
          <a:xfrm>
            <a:off x="912975" y="286238"/>
            <a:ext cx="7064100" cy="30538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деятельности учреждений культурно-досугового типа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Томпонского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Республики Саха (Якутия)</a:t>
            </a:r>
            <a:endParaRPr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850" y="149750"/>
            <a:ext cx="7777632" cy="5727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Динамика работы клубных формирований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Томпонского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района Республики Саха (Якутия)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57682" y="1277259"/>
          <a:ext cx="3749218" cy="2761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828721" y="1299938"/>
          <a:ext cx="3630386" cy="2672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числа посещений культурно-массовых мероприятий УКДТ </a:t>
            </a:r>
            <a:r>
              <a:rPr lang="ru-RU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Томпонского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127267516"/>
              </p:ext>
            </p:extLst>
          </p:nvPr>
        </p:nvGraphicFramePr>
        <p:xfrm>
          <a:off x="713250" y="1404072"/>
          <a:ext cx="7717474" cy="3353722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1880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8734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  <a:gridCol w="2918734">
                  <a:extLst>
                    <a:ext uri="{9D8B030D-6E8A-4147-A177-3AD203B41FA5}">
                      <a16:colId xmlns="" xmlns:a16="http://schemas.microsoft.com/office/drawing/2014/main" val="994190460"/>
                    </a:ext>
                  </a:extLst>
                </a:gridCol>
              </a:tblGrid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Годы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Число мероприятий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Количество посещений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68847320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2020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1017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54457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2021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1143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27455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2022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1191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61833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2023 (11 месяцев)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-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60680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(план на 2023 год 54390 –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выполнение 112%)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3698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38125" y="1419224"/>
          <a:ext cx="3743325" cy="2819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589400" y="178325"/>
            <a:ext cx="7717500" cy="5727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культурно-массовых мероприятий культурно-массовых мероприятий УКДТ </a:t>
            </a:r>
            <a:r>
              <a:rPr lang="ru-RU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Томпонского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4286250" y="1409701"/>
          <a:ext cx="4572000" cy="286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74726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1"/>
          <p:cNvSpPr txBox="1">
            <a:spLocks noGrp="1"/>
          </p:cNvSpPr>
          <p:nvPr>
            <p:ph type="title"/>
          </p:nvPr>
        </p:nvSpPr>
        <p:spPr>
          <a:xfrm>
            <a:off x="913253" y="140225"/>
            <a:ext cx="677387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посещений культурных мероприятий УКДТ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Томпонского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за 11 месяцев 2023 года</a:t>
            </a:r>
            <a:endParaRPr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6" name="Google Shape;496;p61"/>
          <p:cNvSpPr txBox="1">
            <a:spLocks noGrp="1"/>
          </p:cNvSpPr>
          <p:nvPr>
            <p:ph type="subTitle" idx="1"/>
          </p:nvPr>
        </p:nvSpPr>
        <p:spPr>
          <a:xfrm>
            <a:off x="3932285" y="25388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ИСПОЛНЕНИЕ</a:t>
            </a:r>
            <a:endParaRPr dirty="0"/>
          </a:p>
        </p:txBody>
      </p:sp>
      <p:sp>
        <p:nvSpPr>
          <p:cNvPr id="497" name="Google Shape;497;p61"/>
          <p:cNvSpPr txBox="1">
            <a:spLocks noGrp="1"/>
          </p:cNvSpPr>
          <p:nvPr>
            <p:ph type="subTitle" idx="2"/>
          </p:nvPr>
        </p:nvSpPr>
        <p:spPr>
          <a:xfrm>
            <a:off x="3932285" y="28958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11 МЕСЯЦЕВ 2023</a:t>
            </a:r>
            <a:endParaRPr dirty="0"/>
          </a:p>
        </p:txBody>
      </p:sp>
      <p:sp>
        <p:nvSpPr>
          <p:cNvPr id="495" name="Google Shape;495;p61"/>
          <p:cNvSpPr txBox="1">
            <a:spLocks noGrp="1"/>
          </p:cNvSpPr>
          <p:nvPr>
            <p:ph type="subTitle" idx="3"/>
          </p:nvPr>
        </p:nvSpPr>
        <p:spPr>
          <a:xfrm>
            <a:off x="893722" y="2521194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smtClean="0"/>
              <a:t>ПЛАН</a:t>
            </a:r>
            <a:endParaRPr sz="3000" dirty="0"/>
          </a:p>
        </p:txBody>
      </p:sp>
      <p:sp>
        <p:nvSpPr>
          <p:cNvPr id="503" name="Google Shape;503;p61"/>
          <p:cNvSpPr txBox="1">
            <a:spLocks noGrp="1"/>
          </p:cNvSpPr>
          <p:nvPr>
            <p:ph type="title" idx="9"/>
          </p:nvPr>
        </p:nvSpPr>
        <p:spPr>
          <a:xfrm>
            <a:off x="893722" y="1450862"/>
            <a:ext cx="2359432" cy="10872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5000" dirty="0" smtClean="0"/>
              <a:t>54390</a:t>
            </a:r>
            <a:endParaRPr sz="5000" dirty="0"/>
          </a:p>
        </p:txBody>
      </p:sp>
      <p:sp>
        <p:nvSpPr>
          <p:cNvPr id="21" name="Google Shape;503;p61"/>
          <p:cNvSpPr txBox="1">
            <a:spLocks noGrp="1"/>
          </p:cNvSpPr>
          <p:nvPr>
            <p:ph type="title" idx="13"/>
          </p:nvPr>
        </p:nvSpPr>
        <p:spPr>
          <a:xfrm>
            <a:off x="4184444" y="3231175"/>
            <a:ext cx="2093961" cy="10703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5000" dirty="0" smtClean="0"/>
              <a:t>112 %</a:t>
            </a:r>
            <a:endParaRPr sz="5000" dirty="0"/>
          </a:p>
        </p:txBody>
      </p:sp>
      <p:sp>
        <p:nvSpPr>
          <p:cNvPr id="19" name="Google Shape;503;p61"/>
          <p:cNvSpPr txBox="1">
            <a:spLocks noGrp="1"/>
          </p:cNvSpPr>
          <p:nvPr>
            <p:ph type="title" idx="14"/>
          </p:nvPr>
        </p:nvSpPr>
        <p:spPr>
          <a:xfrm>
            <a:off x="4044461" y="1450860"/>
            <a:ext cx="2373924" cy="108720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5000" dirty="0" smtClean="0"/>
              <a:t>60680</a:t>
            </a:r>
            <a:endParaRPr sz="5000" dirty="0"/>
          </a:p>
        </p:txBody>
      </p:sp>
    </p:spTree>
    <p:extLst>
      <p:ext uri="{BB962C8B-B14F-4D97-AF65-F5344CB8AC3E}">
        <p14:creationId xmlns="" xmlns:p14="http://schemas.microsoft.com/office/powerpoint/2010/main" val="1225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2275" y="197376"/>
            <a:ext cx="7717500" cy="669399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 УКДТ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количеству посещений культурных мероприятий за 11 месяцев 2023 года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3992694568"/>
              </p:ext>
            </p:extLst>
          </p:nvPr>
        </p:nvGraphicFramePr>
        <p:xfrm>
          <a:off x="646579" y="994262"/>
          <a:ext cx="7735421" cy="3387240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62736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1816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</a:tblGrid>
              <a:tr h="5506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Сокращенное наименование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УКДТ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посещений КММ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12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ДК "МАНЧАРЫ" ПОСЕЛОК ХАНДЫГА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14 635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38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"САСЫЛЬСКИЙ КСЦ"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13 215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38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ЦНТ "БАЯГАНТАЙ"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9 545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38012890"/>
                  </a:ext>
                </a:extLst>
              </a:tr>
              <a:tr h="5438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МБУК "РЦКРИНТ"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5 206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1837572"/>
                  </a:ext>
                </a:extLst>
              </a:tr>
              <a:tr h="5438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"СДК ИМ. Н.И. КОЛОДЕЗНИКОВА С. МЕГИНО-АЛДАН"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20430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6089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85775" y="152402"/>
          <a:ext cx="8029574" cy="4643433"/>
        </p:xfrm>
        <a:graphic>
          <a:graphicData uri="http://schemas.openxmlformats.org/drawingml/2006/table">
            <a:tbl>
              <a:tblPr firstRow="1" bandRow="1">
                <a:tableStyleId>{1191B098-BAA1-443A-9A6E-B451BF24DDB7}</a:tableStyleId>
              </a:tblPr>
              <a:tblGrid>
                <a:gridCol w="6553200"/>
                <a:gridCol w="1476374"/>
              </a:tblGrid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Сокращенное наименование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УКДТ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посещений КММ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"ДЖЕБАРИКИ-ХАИНСКИЙ ЦКД"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3 246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МФЦ "ДОРОЖНИК"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ЭКЦ "ГАРПАНА"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"КСК" С. НОВЫЙ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"АРЫ-ТОЛОНСКОЕ КДУ" ТОМПОНСКОГО РАЙОНА РС (Я)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"ЕГЕНСКОЕ КДУ" ТОМПОНСКОГО РАЙОНА РС (Я)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МКУ "СДК С. ОХОТСКИЙ-ПЕРЕВОЗ"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"ССКЦ"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5"/>
          <p:cNvSpPr txBox="1">
            <a:spLocks noGrp="1"/>
          </p:cNvSpPr>
          <p:nvPr>
            <p:ph type="subTitle" idx="1"/>
          </p:nvPr>
        </p:nvSpPr>
        <p:spPr>
          <a:xfrm>
            <a:off x="0" y="933450"/>
            <a:ext cx="9001125" cy="4210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Ст. 36.2 Информационная открытость организаций культуры.</a:t>
            </a:r>
          </a:p>
          <a:p>
            <a:pPr marL="0" lvl="0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 культуры обеспечивают открытость и доступность следующей информации: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создания организации культуры, ее учредитель, учредители, место нахождения организации культуры и ее филиалов (при наличии), режим, график работы, контактные телефоны и адреса электронной почты;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и органы управления организации культуры;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предоставляемых услуг организацией культуры;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обеспечение предоставления услуг;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копия устава организации культуры;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копия плана финансово-хозяйственной деятельности организации культуры или бюджетной сметы (информация об объеме предоставляемых услуг);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копия документа о порядке предоставления услуг за плату;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информация, которая размещается, опубликовывается по решению организации культуры, а также информация, размещение и опубликование которой являются обязательными в соответствии с законодательством Российской Федерации;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иная определяемая уполномоченным федеральным органом исполнительной власти необходимая для проведения независимой оценки качества условий оказания услуг организациями культуры информация.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7" name="Google Shape;547;p65"/>
          <p:cNvSpPr txBox="1">
            <a:spLocks noGrp="1"/>
          </p:cNvSpPr>
          <p:nvPr>
            <p:ph type="title"/>
          </p:nvPr>
        </p:nvSpPr>
        <p:spPr>
          <a:xfrm>
            <a:off x="180975" y="159277"/>
            <a:ext cx="8810625" cy="5265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РФ от 9 октября 1992 г. № 3612-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«Основы законодательства Российской Федерации о культуре»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цифровых посещений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1796747170"/>
              </p:ext>
            </p:extLst>
          </p:nvPr>
        </p:nvGraphicFramePr>
        <p:xfrm>
          <a:off x="713254" y="1404072"/>
          <a:ext cx="7717475" cy="3277790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30234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3994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</a:tblGrid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Годы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Число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обращений к цифровым ресурсам УКДТ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2020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2957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2021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16594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2022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18383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(план 6176, выполнение 112%)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2023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17060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(план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 21817, выполнение 78%)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6491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606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1"/>
          <p:cNvSpPr txBox="1">
            <a:spLocks noGrp="1"/>
          </p:cNvSpPr>
          <p:nvPr>
            <p:ph type="title"/>
          </p:nvPr>
        </p:nvSpPr>
        <p:spPr>
          <a:xfrm>
            <a:off x="932303" y="206900"/>
            <a:ext cx="677387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ПОСЕЩЕНИЯ ЦИФРОВЫХ РЕСУРСОВ УКДТ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Томпонского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в 2023 году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6" name="Google Shape;496;p61"/>
          <p:cNvSpPr txBox="1">
            <a:spLocks noGrp="1"/>
          </p:cNvSpPr>
          <p:nvPr>
            <p:ph type="subTitle" idx="1"/>
          </p:nvPr>
        </p:nvSpPr>
        <p:spPr>
          <a:xfrm>
            <a:off x="5286666" y="2604972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ru-RU" dirty="0" smtClean="0"/>
              <a:t>ИСПОЛНЕНИЕ за 11 месяцев 2023 года</a:t>
            </a:r>
          </a:p>
        </p:txBody>
      </p:sp>
      <p:sp>
        <p:nvSpPr>
          <p:cNvPr id="495" name="Google Shape;495;p61"/>
          <p:cNvSpPr txBox="1">
            <a:spLocks noGrp="1"/>
          </p:cNvSpPr>
          <p:nvPr>
            <p:ph type="subTitle" idx="3"/>
          </p:nvPr>
        </p:nvSpPr>
        <p:spPr>
          <a:xfrm>
            <a:off x="552497" y="2919064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smtClean="0"/>
              <a:t>ПЛАН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smtClean="0"/>
              <a:t>на 2023 год</a:t>
            </a:r>
            <a:endParaRPr sz="3000" dirty="0"/>
          </a:p>
        </p:txBody>
      </p:sp>
      <p:sp>
        <p:nvSpPr>
          <p:cNvPr id="503" name="Google Shape;503;p61"/>
          <p:cNvSpPr txBox="1">
            <a:spLocks noGrp="1"/>
          </p:cNvSpPr>
          <p:nvPr>
            <p:ph type="title" idx="9"/>
          </p:nvPr>
        </p:nvSpPr>
        <p:spPr>
          <a:xfrm>
            <a:off x="893722" y="1174637"/>
            <a:ext cx="1898900" cy="10703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5000" dirty="0" smtClean="0"/>
              <a:t>21817</a:t>
            </a:r>
            <a:endParaRPr sz="5000" dirty="0"/>
          </a:p>
        </p:txBody>
      </p:sp>
      <p:sp>
        <p:nvSpPr>
          <p:cNvPr id="21" name="Google Shape;503;p61"/>
          <p:cNvSpPr txBox="1">
            <a:spLocks noGrp="1"/>
          </p:cNvSpPr>
          <p:nvPr>
            <p:ph type="title" idx="13"/>
          </p:nvPr>
        </p:nvSpPr>
        <p:spPr>
          <a:xfrm>
            <a:off x="5646945" y="3287911"/>
            <a:ext cx="2093961" cy="10703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5000" dirty="0" smtClean="0"/>
              <a:t>78 %</a:t>
            </a:r>
            <a:endParaRPr sz="5000" dirty="0"/>
          </a:p>
        </p:txBody>
      </p:sp>
      <p:sp>
        <p:nvSpPr>
          <p:cNvPr id="19" name="Google Shape;503;p61"/>
          <p:cNvSpPr txBox="1">
            <a:spLocks noGrp="1"/>
          </p:cNvSpPr>
          <p:nvPr>
            <p:ph type="title" idx="14"/>
          </p:nvPr>
        </p:nvSpPr>
        <p:spPr>
          <a:xfrm>
            <a:off x="5749440" y="1117486"/>
            <a:ext cx="2093961" cy="10703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5000" dirty="0" smtClean="0"/>
              <a:t>17060</a:t>
            </a:r>
            <a:endParaRPr sz="5000" dirty="0"/>
          </a:p>
        </p:txBody>
      </p:sp>
    </p:spTree>
    <p:extLst>
      <p:ext uri="{BB962C8B-B14F-4D97-AF65-F5344CB8AC3E}">
        <p14:creationId xmlns="" xmlns:p14="http://schemas.microsoft.com/office/powerpoint/2010/main" val="23163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4175" y="130702"/>
            <a:ext cx="7717500" cy="545574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цифровым посещениям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11 месяцев 2023 года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1573229680"/>
              </p:ext>
            </p:extLst>
          </p:nvPr>
        </p:nvGraphicFramePr>
        <p:xfrm>
          <a:off x="741830" y="1070315"/>
          <a:ext cx="8021170" cy="3534195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64528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8312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</a:tblGrid>
              <a:tr h="576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Сокращенное наименование УКДТ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обращений к цифровым ресурсам УКДТ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6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ЦНТ "БАЯГАНТАЙ"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4 056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ДК "МАНЧАРЫ" ПОСЕЛОК ХАНДЫГА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3 447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МБУК "РЦКРИНТ"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МФЦ "ДОРОЖНИК"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76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"ЕГЕНСКОЕ КДУ" ТОМПОНСКОГО РАЙОНА РС (Я)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417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5"/>
          <p:cNvSpPr txBox="1">
            <a:spLocks noGrp="1"/>
          </p:cNvSpPr>
          <p:nvPr>
            <p:ph type="subTitle" idx="1"/>
          </p:nvPr>
        </p:nvSpPr>
        <p:spPr>
          <a:xfrm>
            <a:off x="360799" y="115870"/>
            <a:ext cx="8183125" cy="7509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Указ Президента РФ от 21 июля 2020 г. № 474 «О национальных целях развития Российской Федерации на период до 2030 года»</a:t>
            </a:r>
            <a:endParaRPr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7" name="Google Shape;547;p65"/>
          <p:cNvSpPr txBox="1">
            <a:spLocks noGrp="1"/>
          </p:cNvSpPr>
          <p:nvPr>
            <p:ph type="title"/>
          </p:nvPr>
        </p:nvSpPr>
        <p:spPr>
          <a:xfrm>
            <a:off x="219076" y="1159401"/>
            <a:ext cx="8434758" cy="35554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Определить следующие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(далее - национальные цели) на период до 2030 года: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Google Shape;1375;p107"/>
          <p:cNvSpPr txBox="1"/>
          <p:nvPr/>
        </p:nvSpPr>
        <p:spPr>
          <a:xfrm>
            <a:off x="1202666" y="2528448"/>
            <a:ext cx="6531634" cy="1832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endParaRPr sz="3000" dirty="0">
              <a:solidFill>
                <a:srgbClr val="FF0000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1933575"/>
            <a:ext cx="8096250" cy="438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сохранение населения, здоровье и благополучие людей;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9100" y="2476500"/>
            <a:ext cx="8096250" cy="438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возможности для самореализации и развития талантов;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9575" y="2943225"/>
            <a:ext cx="8096250" cy="438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комфортная и безопасная среда для жизни;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0050" y="3476625"/>
            <a:ext cx="8096250" cy="438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г) достойный, эффективный труд и успешное предпринимательство;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1000" y="4048125"/>
            <a:ext cx="8096250" cy="438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цифровая трансформация.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350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2025" y="158750"/>
          <a:ext cx="7486650" cy="4689474"/>
        </p:xfrm>
        <a:graphic>
          <a:graphicData uri="http://schemas.openxmlformats.org/drawingml/2006/table">
            <a:tbl>
              <a:tblPr firstRow="1" bandRow="1">
                <a:tableStyleId>{1191B098-BAA1-443A-9A6E-B451BF24DDB7}</a:tableStyleId>
              </a:tblPr>
              <a:tblGrid>
                <a:gridCol w="5135336"/>
                <a:gridCol w="2351314"/>
              </a:tblGrid>
              <a:tr h="601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Сокращенное наименование УКДТ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обращений к цифровым ресурсам УКДТ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"ДЖЕБАРИКИ-ХАИНСКИЙ ЦКД"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"АРЫ-ТОЛОНСКОЕ КДУ" ТОМПОНСКОГО РАЙОНА РС (Я)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"СДК ИМ. Н.И. КОЛОДЕЗНИКОВА С. МЕГИНО-АЛДАН"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"САСЫЛЬСКИЙ КСЦ"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"ССКЦ"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"КСК" С. НОВЫЙ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МКУ "СДК С. ОХОТСКИЙ-ПЕРЕВОЗ"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МБУ ЭКЦ "ГАРПАНА"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5"/>
          <p:cNvSpPr txBox="1">
            <a:spLocks noGrp="1"/>
          </p:cNvSpPr>
          <p:nvPr>
            <p:ph type="subTitle" idx="1"/>
          </p:nvPr>
        </p:nvSpPr>
        <p:spPr>
          <a:xfrm>
            <a:off x="295275" y="1049949"/>
            <a:ext cx="8658225" cy="836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Постановление Правительства Российской Федерации от 08.09.2021 № 1521 «О социальной поддержке молодежи в возрасте от 14 до 22 лет для повышения доступности организаций культуры»</a:t>
            </a:r>
            <a:endParaRPr dirty="0"/>
          </a:p>
        </p:txBody>
      </p:sp>
      <p:sp>
        <p:nvSpPr>
          <p:cNvPr id="547" name="Google Shape;547;p65"/>
          <p:cNvSpPr txBox="1">
            <a:spLocks noGrp="1"/>
          </p:cNvSpPr>
          <p:nvPr>
            <p:ph type="title"/>
          </p:nvPr>
        </p:nvSpPr>
        <p:spPr>
          <a:xfrm>
            <a:off x="684654" y="235478"/>
            <a:ext cx="8026329" cy="574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«ПУШКИНСКАЯ КАРТА»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Google Shape;1375;p107"/>
          <p:cNvSpPr txBox="1"/>
          <p:nvPr/>
        </p:nvSpPr>
        <p:spPr>
          <a:xfrm>
            <a:off x="333375" y="2066926"/>
            <a:ext cx="8377604" cy="202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программе «Пушкинская карта» подключены: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МБУК "Районный центр культурного развития и народного творчества "МР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Томпонский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район" РС(Я) (Кинозал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Алроса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МБУ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Джебарики-Хаинский центр культуры и досуга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п.Джебарики-Хая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МБУ Дом культуры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Манчары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п.Хандыга</a:t>
            </a:r>
            <a:endParaRPr dirty="0">
              <a:solidFill>
                <a:schemeClr val="accent2"/>
              </a:solidFill>
              <a:latin typeface="Times New Roman" pitchFamily="18" charset="0"/>
              <a:ea typeface="Vidaloka"/>
              <a:cs typeface="Times New Roman" pitchFamily="18" charset="0"/>
              <a:sym typeface="Vidalok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700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реализации программы «Пушкинская карта»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1665527481"/>
              </p:ext>
            </p:extLst>
          </p:nvPr>
        </p:nvGraphicFramePr>
        <p:xfrm>
          <a:off x="713250" y="1404070"/>
          <a:ext cx="7717474" cy="1966674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1880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8734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  <a:gridCol w="2918734">
                  <a:extLst>
                    <a:ext uri="{9D8B030D-6E8A-4147-A177-3AD203B41FA5}">
                      <a16:colId xmlns="" xmlns:a16="http://schemas.microsoft.com/office/drawing/2014/main" val="994190460"/>
                    </a:ext>
                  </a:extLst>
                </a:gridCol>
              </a:tblGrid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Годы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Количество билетов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Сумма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68847320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2022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0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0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2023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9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ru-RU" sz="14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2150</a:t>
                      </a:r>
                      <a:endParaRPr sz="14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1049" y="3526393"/>
            <a:ext cx="77628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МБУК "Районный центр культурного развития и народного творчества "МР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Томпонский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район" РСЯ (Кинозал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Алроса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9 билетов – 2150 рублей;</a:t>
            </a:r>
          </a:p>
          <a:p>
            <a:pPr lvl="0">
              <a:buFont typeface="Wingdings" pitchFamily="2" charset="2"/>
              <a:buChar char="Ø"/>
              <a:tabLst>
                <a:tab pos="447675" algn="l"/>
              </a:tabLst>
            </a:pP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МБУ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Джебарики-Хаинский центр культуры и досуга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п.Джебарики-Хая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нет продаж;</a:t>
            </a:r>
          </a:p>
          <a:p>
            <a:pPr lvl="0">
              <a:buFont typeface="Wingdings" pitchFamily="2" charset="2"/>
              <a:buChar char="Ø"/>
              <a:tabLst>
                <a:tab pos="447675" algn="l"/>
              </a:tabLst>
            </a:pP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МБУ Дом культуры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sah-RU" dirty="0" smtClean="0">
                <a:latin typeface="Times New Roman" pitchFamily="18" charset="0"/>
                <a:cs typeface="Times New Roman" pitchFamily="18" charset="0"/>
              </a:rPr>
              <a:t>Манчары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п.Хандыга – нет продаж.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73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3350" y="228600"/>
            <a:ext cx="8858249" cy="38333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2. Установить следующие </a:t>
            </a:r>
            <a:r>
              <a:rPr lang="ru-RU" b="1" dirty="0" smtClean="0"/>
              <a:t>целевые показатели</a:t>
            </a:r>
            <a:r>
              <a:rPr lang="ru-RU" dirty="0" smtClean="0"/>
              <a:t>, характеризующие достижение национальных целей к 2030 году: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б) в рамках национальной </a:t>
            </a:r>
            <a:r>
              <a:rPr lang="ru-RU" dirty="0" smtClean="0">
                <a:solidFill>
                  <a:srgbClr val="FF0000"/>
                </a:solidFill>
              </a:rPr>
              <a:t>цели</a:t>
            </a:r>
            <a:r>
              <a:rPr lang="ru-RU" dirty="0" smtClean="0"/>
              <a:t> "Возможности для самореализации и развития талантов":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обучающихся;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традиций;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rgbClr val="FF0000"/>
                </a:solidFill>
              </a:rPr>
              <a:t>увеличение </a:t>
            </a:r>
            <a:r>
              <a:rPr lang="ru-RU" b="1" dirty="0" smtClean="0">
                <a:solidFill>
                  <a:srgbClr val="FF0000"/>
                </a:solidFill>
                <a:hlinkClick r:id="rId2"/>
              </a:rPr>
              <a:t>числа</a:t>
            </a:r>
            <a:r>
              <a:rPr lang="ru-RU" b="1" dirty="0" smtClean="0">
                <a:solidFill>
                  <a:srgbClr val="FF0000"/>
                </a:solidFill>
              </a:rPr>
              <a:t> посещений культурных мероприятий в три раза по сравнению с показателем 2019 года.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19075" y="952500"/>
            <a:ext cx="8782049" cy="370522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Расчет Показателя осуществляется по следующей формуле:</a:t>
            </a:r>
          </a:p>
          <a:p>
            <a:pPr>
              <a:buNone/>
            </a:pPr>
            <a:r>
              <a:rPr lang="ru-RU" b="1" dirty="0" smtClean="0"/>
              <a:t>I(</a:t>
            </a:r>
            <a:r>
              <a:rPr lang="ru-RU" b="1" dirty="0" err="1" smtClean="0"/>
              <a:t>t</a:t>
            </a:r>
            <a:r>
              <a:rPr lang="ru-RU" b="1" dirty="0" smtClean="0"/>
              <a:t>) = A(</a:t>
            </a:r>
            <a:r>
              <a:rPr lang="ru-RU" b="1" dirty="0" err="1" smtClean="0"/>
              <a:t>t</a:t>
            </a:r>
            <a:r>
              <a:rPr lang="ru-RU" b="1" dirty="0" smtClean="0"/>
              <a:t>) + B(</a:t>
            </a:r>
            <a:r>
              <a:rPr lang="ru-RU" b="1" dirty="0" err="1" smtClean="0"/>
              <a:t>t</a:t>
            </a:r>
            <a:r>
              <a:rPr lang="ru-RU" b="1" dirty="0" smtClean="0"/>
              <a:t>) + C(</a:t>
            </a:r>
            <a:r>
              <a:rPr lang="ru-RU" b="1" dirty="0" err="1" smtClean="0"/>
              <a:t>t</a:t>
            </a:r>
            <a:r>
              <a:rPr lang="ru-RU" b="1" dirty="0" smtClean="0"/>
              <a:t>) + D(</a:t>
            </a:r>
            <a:r>
              <a:rPr lang="ru-RU" b="1" dirty="0" err="1" smtClean="0"/>
              <a:t>t</a:t>
            </a:r>
            <a:r>
              <a:rPr lang="ru-RU" b="1" dirty="0" smtClean="0"/>
              <a:t>) + E(</a:t>
            </a:r>
            <a:r>
              <a:rPr lang="ru-RU" b="1" dirty="0" err="1" smtClean="0"/>
              <a:t>t</a:t>
            </a:r>
            <a:r>
              <a:rPr lang="ru-RU" b="1" dirty="0" smtClean="0"/>
              <a:t>) + F(</a:t>
            </a:r>
            <a:r>
              <a:rPr lang="ru-RU" b="1" dirty="0" err="1" smtClean="0"/>
              <a:t>t</a:t>
            </a:r>
            <a:r>
              <a:rPr lang="ru-RU" b="1" dirty="0" smtClean="0"/>
              <a:t>) + G(</a:t>
            </a:r>
            <a:r>
              <a:rPr lang="ru-RU" b="1" dirty="0" err="1" smtClean="0"/>
              <a:t>t</a:t>
            </a:r>
            <a:r>
              <a:rPr lang="ru-RU" b="1" dirty="0" smtClean="0"/>
              <a:t>) + H(</a:t>
            </a:r>
            <a:r>
              <a:rPr lang="ru-RU" b="1" dirty="0" err="1" smtClean="0"/>
              <a:t>t</a:t>
            </a:r>
            <a:r>
              <a:rPr lang="ru-RU" b="1" dirty="0" smtClean="0"/>
              <a:t>) + J(</a:t>
            </a:r>
            <a:r>
              <a:rPr lang="ru-RU" b="1" dirty="0" err="1" smtClean="0"/>
              <a:t>t</a:t>
            </a:r>
            <a:r>
              <a:rPr lang="ru-RU" b="1" dirty="0" smtClean="0"/>
              <a:t>) + K(</a:t>
            </a:r>
            <a:r>
              <a:rPr lang="ru-RU" b="1" dirty="0" err="1" smtClean="0"/>
              <a:t>t</a:t>
            </a:r>
            <a:r>
              <a:rPr lang="ru-RU" b="1" dirty="0" smtClean="0"/>
              <a:t>) + L(</a:t>
            </a:r>
            <a:r>
              <a:rPr lang="ru-RU" b="1" dirty="0" err="1" smtClean="0"/>
              <a:t>t</a:t>
            </a:r>
            <a:r>
              <a:rPr lang="ru-RU" b="1" dirty="0" smtClean="0"/>
              <a:t>) + M(</a:t>
            </a:r>
            <a:r>
              <a:rPr lang="ru-RU" b="1" dirty="0" err="1" smtClean="0"/>
              <a:t>t</a:t>
            </a:r>
            <a:r>
              <a:rPr lang="ru-RU" b="1" dirty="0" smtClean="0"/>
              <a:t>) + N(</a:t>
            </a:r>
            <a:r>
              <a:rPr lang="ru-RU" b="1" dirty="0" err="1" smtClean="0"/>
              <a:t>t</a:t>
            </a:r>
            <a:r>
              <a:rPr lang="ru-RU" b="1" dirty="0" smtClean="0"/>
              <a:t>),</a:t>
            </a:r>
          </a:p>
          <a:p>
            <a:pPr>
              <a:buNone/>
            </a:pPr>
            <a:r>
              <a:rPr lang="ru-RU" dirty="0" smtClean="0"/>
              <a:t>где:</a:t>
            </a:r>
          </a:p>
          <a:p>
            <a:pPr>
              <a:buNone/>
            </a:pPr>
            <a:r>
              <a:rPr lang="ru-RU" sz="1200" dirty="0" smtClean="0"/>
              <a:t>I(</a:t>
            </a:r>
            <a:r>
              <a:rPr lang="ru-RU" sz="1200" dirty="0" err="1" smtClean="0"/>
              <a:t>t</a:t>
            </a:r>
            <a:r>
              <a:rPr lang="ru-RU" sz="1200" dirty="0" smtClean="0"/>
              <a:t>) - суммарное число посещений культурных мероприятий;</a:t>
            </a:r>
          </a:p>
          <a:p>
            <a:pPr>
              <a:buNone/>
            </a:pPr>
            <a:r>
              <a:rPr lang="ru-RU" sz="1200" dirty="0" smtClean="0"/>
              <a:t>A(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библиотек;</a:t>
            </a:r>
          </a:p>
          <a:p>
            <a:pPr>
              <a:buNone/>
            </a:pPr>
            <a:r>
              <a:rPr lang="ru-RU" sz="1200" dirty="0" smtClean="0"/>
              <a:t>B(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культурно-массовых мероприятий учреждений культурно-досугового типа и иных организаций</a:t>
            </a:r>
            <a:r>
              <a:rPr lang="ru-RU" sz="1200" dirty="0" smtClean="0">
                <a:hlinkClick r:id="rId2"/>
              </a:rPr>
              <a:t>*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 smtClean="0"/>
              <a:t>C(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музеев;</a:t>
            </a:r>
          </a:p>
          <a:p>
            <a:pPr>
              <a:buNone/>
            </a:pPr>
            <a:r>
              <a:rPr lang="ru-RU" sz="1200" dirty="0" smtClean="0"/>
              <a:t>D(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театров;</a:t>
            </a:r>
          </a:p>
          <a:p>
            <a:pPr>
              <a:buNone/>
            </a:pPr>
            <a:r>
              <a:rPr lang="ru-RU" sz="1200" dirty="0" smtClean="0"/>
              <a:t>E(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парков культуры и отдыха;</a:t>
            </a:r>
          </a:p>
          <a:p>
            <a:pPr>
              <a:buNone/>
            </a:pPr>
            <a:r>
              <a:rPr lang="ru-RU" sz="1200" dirty="0" smtClean="0"/>
              <a:t>F(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концертных организаций и самостоятельных коллективов;</a:t>
            </a:r>
          </a:p>
          <a:p>
            <a:pPr>
              <a:buNone/>
            </a:pPr>
            <a:r>
              <a:rPr lang="ru-RU" sz="1200" dirty="0" smtClean="0"/>
              <a:t>G(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цирков;</a:t>
            </a:r>
          </a:p>
          <a:p>
            <a:pPr>
              <a:buNone/>
            </a:pPr>
            <a:r>
              <a:rPr lang="ru-RU" sz="1200" dirty="0" smtClean="0"/>
              <a:t>H(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зоопарков;</a:t>
            </a:r>
          </a:p>
          <a:p>
            <a:pPr>
              <a:buNone/>
            </a:pPr>
            <a:r>
              <a:rPr lang="ru-RU" sz="1200" dirty="0" smtClean="0"/>
              <a:t>J(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кинотеатров;</a:t>
            </a:r>
          </a:p>
          <a:p>
            <a:pPr>
              <a:buNone/>
            </a:pPr>
            <a:r>
              <a:rPr lang="ru-RU" sz="1200" dirty="0" smtClean="0"/>
              <a:t>K(</a:t>
            </a:r>
            <a:r>
              <a:rPr lang="ru-RU" sz="1200" dirty="0" err="1" smtClean="0"/>
              <a:t>t</a:t>
            </a:r>
            <a:r>
              <a:rPr lang="ru-RU" sz="1200" dirty="0" smtClean="0"/>
              <a:t>) - </a:t>
            </a:r>
            <a:r>
              <a:rPr lang="ru-RU" sz="1200" b="1" dirty="0" smtClean="0"/>
              <a:t>число обращений к цифровым ресурсам в сфере культуры, которое определяется по данным счетчика "Цифровая культура" (АИС ЕИПСК)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 smtClean="0"/>
              <a:t>L(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культурных мероприятий, проводимых детскими школами искусств по видам искусств (ДШИ);</a:t>
            </a:r>
          </a:p>
          <a:p>
            <a:pPr>
              <a:buNone/>
            </a:pPr>
            <a:r>
              <a:rPr lang="ru-RU" sz="1200" dirty="0" smtClean="0"/>
              <a:t>M(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культурных мероприятий, проводимых профессиональными образовательными организациями;</a:t>
            </a:r>
          </a:p>
          <a:p>
            <a:pPr>
              <a:buNone/>
            </a:pPr>
            <a:r>
              <a:rPr lang="ru-RU" sz="1200" dirty="0" smtClean="0"/>
              <a:t>N(</a:t>
            </a:r>
            <a:r>
              <a:rPr lang="ru-RU" sz="1200" dirty="0" err="1" smtClean="0"/>
              <a:t>t</a:t>
            </a:r>
            <a:r>
              <a:rPr lang="ru-RU" sz="1200" dirty="0" smtClean="0"/>
              <a:t>) - число посещений культурных мероприятий, проводимых образовательными организациями высшего образования;</a:t>
            </a:r>
          </a:p>
          <a:p>
            <a:pPr>
              <a:buNone/>
            </a:pPr>
            <a:r>
              <a:rPr lang="ru-RU" sz="1200" dirty="0" err="1" smtClean="0"/>
              <a:t>t</a:t>
            </a:r>
            <a:r>
              <a:rPr lang="ru-RU" sz="1200" dirty="0" smtClean="0"/>
              <a:t> - мониторинговый период (месяц).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550" y="0"/>
            <a:ext cx="86391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Распоряжение Министерства культуры РФ от 16 октября 2020 г. N Р-1358 "О методологии расчета показателя «Число посещений культурных мероприятий»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1"/>
          <p:cNvSpPr txBox="1">
            <a:spLocks noGrp="1"/>
          </p:cNvSpPr>
          <p:nvPr>
            <p:ph type="title"/>
          </p:nvPr>
        </p:nvSpPr>
        <p:spPr>
          <a:xfrm>
            <a:off x="1297428" y="172882"/>
            <a:ext cx="677387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УКДТ </a:t>
            </a:r>
            <a:r>
              <a:rPr lang="ru-RU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Томпонского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b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 итогам 2022г.)</a:t>
            </a:r>
            <a:endParaRPr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72939" y="3710669"/>
            <a:ext cx="1608365" cy="101237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УКДТ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18861" y="3672569"/>
            <a:ext cx="1608365" cy="10395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зданий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18517" y="3680733"/>
            <a:ext cx="1608365" cy="10232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оперативном управлении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146223" y="2246536"/>
            <a:ext cx="1608365" cy="1295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lvl="0"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Аварийные</a:t>
            </a:r>
          </a:p>
          <a:p>
            <a:pPr lvl="0"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(30%) 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41057" y="2241095"/>
            <a:ext cx="1608365" cy="1295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lvl="0"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требуют </a:t>
            </a:r>
            <a:r>
              <a:rPr lang="ru-RU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кап.ремонта</a:t>
            </a: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(30%) 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1044" y="2235655"/>
            <a:ext cx="1608365" cy="12872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зданий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(все в оперативном управлении)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34839" y="959304"/>
            <a:ext cx="1608365" cy="10123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АУП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(13,4%)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01839" y="976994"/>
            <a:ext cx="1608365" cy="10123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51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(42,9%)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40264" y="957944"/>
            <a:ext cx="1608365" cy="10123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52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(43,7%)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9919" y="2264230"/>
            <a:ext cx="1608365" cy="12872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новое здание (7,7%) 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Google Shape;1452;p1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Новый объект УКДТ</a:t>
            </a:r>
            <a:endParaRPr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53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2629941976"/>
              </p:ext>
            </p:extLst>
          </p:nvPr>
        </p:nvGraphicFramePr>
        <p:xfrm>
          <a:off x="713254" y="1140300"/>
          <a:ext cx="7640170" cy="1450500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278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748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6942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</a:tblGrid>
              <a:tr h="1450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2000" b="0" i="0" u="none" strike="noStrike" cap="none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Arial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0" i="0" u="none" strike="noStrike" cap="non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Vidaloka"/>
                        </a:rPr>
                        <a:t>МУНИЦИПАЛЬНОЕ БЮДЖЕТНОЕ УЧРЕЖДЕНИЕ МНОГОФУНКЦИОНАЛЬНЫЙ ЦЕНТР "ДОРОЖНИК" С. ТЕПЛЫЙ КЛЮЧ ТОМПОНСКОГО РАЙОНА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0" i="0" u="none" strike="noStrike" cap="non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Vidaloka"/>
                        </a:rPr>
                        <a:t>2018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090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625" y="178325"/>
            <a:ext cx="7717500" cy="5727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УКДТ требуют капитального ремонта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935248238"/>
              </p:ext>
            </p:extLst>
          </p:nvPr>
        </p:nvGraphicFramePr>
        <p:xfrm>
          <a:off x="605304" y="1019652"/>
          <a:ext cx="7976721" cy="3295173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4600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1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7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400" b="1" i="0" u="none" strike="noStrike" cap="none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sz="1400" b="1" i="0" u="none" strike="noStrike" cap="none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Arial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"КУЛЬТУРНО-СПОРТИВНЫЙ КОМПЛЕКС" С. НОВЫЙ ТОМПОНСКОГО РАЙОНА РЕСПУБЛИКИ САХА (ЯКУТИЯ)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2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ДОМ КУЛЬТУРЫ "МАНЧАРЫ" ПОСЕЛОК ХАНДЫГА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78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3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"САСЫЛЬСКИЙ КУЛЬТУРНО-СПОРТИВНЫЙ ЦЕНТР"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6681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4</a:t>
                      </a:r>
                      <a:endParaRPr sz="14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"ЭТНО-КУЛЬТУРНЫЙ ЦЕНТР "ГАРПАНА" С. ТОПОЛИНОЕ ТОМПОНСКОГО РАЙОНА РЕСПУБЛИКИ САХА (ЯКУТИЯ)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Google Shape;1452;p1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Аварийные УКДТ</a:t>
            </a:r>
            <a:endParaRPr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53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935248238"/>
              </p:ext>
            </p:extLst>
          </p:nvPr>
        </p:nvGraphicFramePr>
        <p:xfrm>
          <a:off x="713255" y="1140302"/>
          <a:ext cx="7973546" cy="3222148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459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137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1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200" b="1" i="0" u="none" strike="noStrike" cap="none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Arial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"СЕЛЬСКИЙ ДОМ КУЛЬТУРЫ ИМЕНИ НИКОЛАЯ ИВАНОВИЧА КОЛОДЕЗНИКОВА С. МЕГИНО-АЛДАН" ТОМПОНСКОГО РАЙОНА"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763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ЦЕНТР НАРОДНОГО ТВОРЧЕСТВА "БАЯГАНТАЙ"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6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3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"АРЫ-ТОЛОНСКОЕ КУЛЬТУРНО - ДОСУГОВОЕ УЧРЕЖДЕНИЕ" ТОМПОНСКОГО РАЙОНА РЕСПУБЛИКИ САХА (ЯКУТИЯ)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56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4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БЮДЖЕТНОЕ УЧРЕЖДЕНИЕ "ЕГЕНСКОЕ КУЛЬТУРНО-ДОСУГОВОЕ УЧРЕЖДЕНИЕ" ТОМПОНСКОГО РАЙОНА РЕСПУБЛИКИ САХА (ЯКУТИЯ)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37024" y="394225"/>
            <a:ext cx="7643375" cy="5727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Клубные формирования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oogle Shape;1453;p112"/>
          <p:cNvGraphicFramePr/>
          <p:nvPr>
            <p:extLst>
              <p:ext uri="{D42A27DB-BD31-4B8C-83A1-F6EECF244321}">
                <p14:modId xmlns="" xmlns:p14="http://schemas.microsoft.com/office/powerpoint/2010/main" val="77466235"/>
              </p:ext>
            </p:extLst>
          </p:nvPr>
        </p:nvGraphicFramePr>
        <p:xfrm>
          <a:off x="713254" y="1140301"/>
          <a:ext cx="7717475" cy="3277790"/>
        </p:xfrm>
        <a:graphic>
          <a:graphicData uri="http://schemas.openxmlformats.org/drawingml/2006/table">
            <a:tbl>
              <a:tblPr>
                <a:noFill/>
                <a:tableStyleId>{1191B098-BAA1-443A-9A6E-B451BF24DDB7}</a:tableStyleId>
              </a:tblPr>
              <a:tblGrid>
                <a:gridCol w="25223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47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90410">
                  <a:extLst>
                    <a:ext uri="{9D8B030D-6E8A-4147-A177-3AD203B41FA5}">
                      <a16:colId xmlns="" xmlns:a16="http://schemas.microsoft.com/office/drawing/2014/main" val="1174074602"/>
                    </a:ext>
                  </a:extLst>
                </a:gridCol>
              </a:tblGrid>
              <a:tr h="65555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200" b="1" i="0" u="none" strike="noStrike" cap="none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Arial"/>
                        </a:rPr>
                        <a:t>Годы</a:t>
                      </a:r>
                      <a:endParaRPr sz="1200" b="1" i="0" u="none" strike="noStrike" cap="none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i="0" u="none" strike="noStrike" cap="non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Vidaloka"/>
                        </a:rPr>
                        <a:t>Количество</a:t>
                      </a:r>
                      <a:r>
                        <a:rPr lang="ru-RU" sz="1200" b="1" i="0" u="none" strike="noStrike" cap="none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Vidaloka"/>
                        </a:rPr>
                        <a:t> клубных </a:t>
                      </a:r>
                      <a:r>
                        <a:rPr lang="ru-RU" sz="1200" b="1" i="0" u="none" strike="noStrike" cap="non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Vidaloka"/>
                        </a:rPr>
                        <a:t>формирований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i="0" u="none" strike="noStrike" cap="non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Vidaloka"/>
                        </a:rPr>
                        <a:t>Количество участников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2020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154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2168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2021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164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2438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2022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164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2382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55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rgbClr val="011635"/>
                          </a:solidFill>
                          <a:latin typeface="Times New Roman" pitchFamily="18" charset="0"/>
                          <a:ea typeface="Vidaloka"/>
                          <a:cs typeface="Times New Roman" pitchFamily="18" charset="0"/>
                          <a:sym typeface="Vidaloka"/>
                        </a:rPr>
                        <a:t>2023</a:t>
                      </a:r>
                      <a:endParaRPr sz="1200" b="1" dirty="0">
                        <a:solidFill>
                          <a:srgbClr val="011635"/>
                        </a:solidFill>
                        <a:latin typeface="Times New Roman" pitchFamily="18" charset="0"/>
                        <a:ea typeface="Vidaloka"/>
                        <a:cs typeface="Times New Roman" pitchFamily="18" charset="0"/>
                        <a:sym typeface="Vidaloka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162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Montserrat"/>
                          <a:cs typeface="Times New Roman" pitchFamily="18" charset="0"/>
                          <a:sym typeface="Montserrat"/>
                        </a:rPr>
                        <a:t>2359</a:t>
                      </a:r>
                      <a:endParaRPr sz="1200" b="1" dirty="0">
                        <a:solidFill>
                          <a:schemeClr val="dk1"/>
                        </a:solidFill>
                        <a:latin typeface="Times New Roman" pitchFamily="18" charset="0"/>
                        <a:ea typeface="Montserrat"/>
                        <a:cs typeface="Times New Roman" pitchFamily="18" charset="0"/>
                        <a:sym typeface="Montserrat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649125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843</TotalTime>
  <Words>1137</Words>
  <Application>Microsoft Office PowerPoint</Application>
  <PresentationFormat>Экран (16:9)</PresentationFormat>
  <Paragraphs>245</Paragraphs>
  <Slides>22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Times New Roman</vt:lpstr>
      <vt:lpstr>Wingdings 2</vt:lpstr>
      <vt:lpstr>Vidaloka</vt:lpstr>
      <vt:lpstr>Georgia</vt:lpstr>
      <vt:lpstr>Wingdings</vt:lpstr>
      <vt:lpstr>Montserrat</vt:lpstr>
      <vt:lpstr>Lato</vt:lpstr>
      <vt:lpstr>Официальная</vt:lpstr>
      <vt:lpstr>Информация о деятельности учреждений культурно-досугового типа Томпонского района Республики Саха (Якутия)</vt:lpstr>
      <vt:lpstr>1. Определить следующие национальные цели развития Российской Федерации (далее - национальные цели) на период до 2030 года:         </vt:lpstr>
      <vt:lpstr>Слайд 3</vt:lpstr>
      <vt:lpstr>Слайд 4</vt:lpstr>
      <vt:lpstr>УКДТ Томпонского района  (по итогам 2022г.)</vt:lpstr>
      <vt:lpstr>Новый объект УКДТ</vt:lpstr>
      <vt:lpstr>УКДТ требуют капитального ремонта</vt:lpstr>
      <vt:lpstr>Аварийные УКДТ</vt:lpstr>
      <vt:lpstr>Клубные формирования</vt:lpstr>
      <vt:lpstr>Динамика работы клубных формирований Томпонского района Республики Саха (Якутия)</vt:lpstr>
      <vt:lpstr>Динамика числа посещений культурно-массовых мероприятий УКДТ Томпонского района</vt:lpstr>
      <vt:lpstr>Динамика культурно-массовых мероприятий культурно-массовых мероприятий УКДТ Томпонского района</vt:lpstr>
      <vt:lpstr>Количество посещений культурных мероприятий УКДТ Томпонского района за 11 месяцев 2023 года</vt:lpstr>
      <vt:lpstr>Рейтинг УКДТ по количеству посещений культурных мероприятий за 11 месяцев 2023 года</vt:lpstr>
      <vt:lpstr>Слайд 15</vt:lpstr>
      <vt:lpstr>Закон РФ от 9 октября 1992 г. № 3612-I «Основы законодательства Российской Федерации о культуре»</vt:lpstr>
      <vt:lpstr>Динамика цифровых посещений</vt:lpstr>
      <vt:lpstr>ПОСЕЩЕНИЯ ЦИФРОВЫХ РЕСУРСОВ УКДТ  Томпонского района в 2023 году</vt:lpstr>
      <vt:lpstr>Рейтинг по цифровым посещениям  за 11 месяцев 2023 года</vt:lpstr>
      <vt:lpstr>Слайд 20</vt:lpstr>
      <vt:lpstr>ПРОГРАММА «ПУШКИНСКАЯ КАРТА»</vt:lpstr>
      <vt:lpstr>Динамика реализации программы «Пушкинская карта»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Minimalist Business Slides</dc:title>
  <dc:creator>user</dc:creator>
  <cp:lastModifiedBy>user</cp:lastModifiedBy>
  <cp:revision>79</cp:revision>
  <dcterms:modified xsi:type="dcterms:W3CDTF">2023-12-18T02:28:54Z</dcterms:modified>
</cp:coreProperties>
</file>