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47"/>
  </p:notesMasterIdLst>
  <p:sldIdLst>
    <p:sldId id="256" r:id="rId2"/>
    <p:sldId id="375" r:id="rId3"/>
    <p:sldId id="262" r:id="rId4"/>
    <p:sldId id="361" r:id="rId5"/>
    <p:sldId id="359" r:id="rId6"/>
    <p:sldId id="368" r:id="rId7"/>
    <p:sldId id="364" r:id="rId8"/>
    <p:sldId id="369" r:id="rId9"/>
    <p:sldId id="362" r:id="rId10"/>
    <p:sldId id="363" r:id="rId11"/>
    <p:sldId id="356" r:id="rId12"/>
    <p:sldId id="258" r:id="rId13"/>
    <p:sldId id="366" r:id="rId14"/>
    <p:sldId id="372" r:id="rId15"/>
    <p:sldId id="373" r:id="rId16"/>
    <p:sldId id="370" r:id="rId17"/>
    <p:sldId id="371" r:id="rId18"/>
    <p:sldId id="376" r:id="rId19"/>
    <p:sldId id="377" r:id="rId20"/>
    <p:sldId id="379" r:id="rId21"/>
    <p:sldId id="380" r:id="rId22"/>
    <p:sldId id="397" r:id="rId23"/>
    <p:sldId id="396" r:id="rId24"/>
    <p:sldId id="382" r:id="rId25"/>
    <p:sldId id="399" r:id="rId26"/>
    <p:sldId id="400" r:id="rId27"/>
    <p:sldId id="402" r:id="rId28"/>
    <p:sldId id="401" r:id="rId29"/>
    <p:sldId id="403" r:id="rId30"/>
    <p:sldId id="404" r:id="rId31"/>
    <p:sldId id="405" r:id="rId32"/>
    <p:sldId id="381" r:id="rId33"/>
    <p:sldId id="383" r:id="rId34"/>
    <p:sldId id="384" r:id="rId35"/>
    <p:sldId id="385" r:id="rId36"/>
    <p:sldId id="387" r:id="rId37"/>
    <p:sldId id="386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</p:sldIdLst>
  <p:sldSz cx="9144000" cy="5143500" type="screen16x9"/>
  <p:notesSz cx="6858000" cy="9144000"/>
  <p:embeddedFontLst>
    <p:embeddedFont>
      <p:font typeface="Vidaloka" panose="020B0604020202020204" charset="0"/>
      <p:regular r:id="rId48"/>
    </p:embeddedFont>
    <p:embeddedFont>
      <p:font typeface="Montserrat" panose="020B0604020202020204" charset="-52"/>
      <p:regular r:id="rId49"/>
      <p:bold r:id="rId50"/>
      <p:italic r:id="rId51"/>
      <p:boldItalic r:id="rId52"/>
    </p:embeddedFont>
    <p:embeddedFont>
      <p:font typeface="Lato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91B098-BAA1-443A-9A6E-B451BF24DDB7}">
  <a:tblStyle styleId="{1191B098-BAA1-443A-9A6E-B451BF24DD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44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958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259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28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221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204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03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59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87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853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723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221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32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97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50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16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98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8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96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96" r:id="rId6"/>
    <p:sldLayoutId id="2147483697" r:id="rId7"/>
    <p:sldLayoutId id="2147483698" r:id="rId8"/>
    <p:sldLayoutId id="214748369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orms.yandex.ru/u/6439175e73cee708038b9aa5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isk.yandex.ru/d/I-xHN8NZes304g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756138"/>
            <a:ext cx="7064100" cy="2620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Информационная открытость организаций культуры</a:t>
            </a:r>
            <a:endParaRPr sz="4000"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40000" y="3377099"/>
            <a:ext cx="7064100" cy="933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Данилова Елена Андреевна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специалист ОИМД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«РДНТ и СКТ»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7;p61"/>
          <p:cNvSpPr txBox="1">
            <a:spLocks/>
          </p:cNvSpPr>
          <p:nvPr/>
        </p:nvSpPr>
        <p:spPr>
          <a:xfrm>
            <a:off x="713225" y="1878790"/>
            <a:ext cx="7717500" cy="2803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42581" y="1672534"/>
            <a:ext cx="43038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Адрес учреждения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Контактные </a:t>
            </a:r>
            <a:r>
              <a:rPr lang="ru-RU" sz="2000" dirty="0" smtClean="0"/>
              <a:t>телефоны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Адрес электронной почты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Режим работы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Форма обратной связи</a:t>
            </a:r>
            <a:endParaRPr lang="ru-RU" sz="20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0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6773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Плановые показатели по РС(Я)</a:t>
            </a:r>
            <a:endParaRPr dirty="0"/>
          </a:p>
        </p:txBody>
      </p:sp>
      <p:sp>
        <p:nvSpPr>
          <p:cNvPr id="495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893722" y="2375330"/>
            <a:ext cx="2440744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ПЛАН 2023</a:t>
            </a:r>
            <a:endParaRPr dirty="0"/>
          </a:p>
        </p:txBody>
      </p:sp>
      <p:sp>
        <p:nvSpPr>
          <p:cNvPr id="496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897636" y="3846165"/>
            <a:ext cx="243683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ИСПОЛНЕНИЕ</a:t>
            </a:r>
            <a:endParaRPr dirty="0"/>
          </a:p>
        </p:txBody>
      </p:sp>
      <p:sp>
        <p:nvSpPr>
          <p:cNvPr id="497" name="Google Shape;497;p61"/>
          <p:cNvSpPr txBox="1">
            <a:spLocks noGrp="1"/>
          </p:cNvSpPr>
          <p:nvPr>
            <p:ph type="subTitle" idx="2"/>
          </p:nvPr>
        </p:nvSpPr>
        <p:spPr>
          <a:xfrm>
            <a:off x="893722" y="4268434"/>
            <a:ext cx="2440744" cy="464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11 МЕСЯЦЕВ 2023</a:t>
            </a:r>
            <a:endParaRPr dirty="0"/>
          </a:p>
        </p:txBody>
      </p:sp>
      <p:sp>
        <p:nvSpPr>
          <p:cNvPr id="50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893722" y="1450860"/>
            <a:ext cx="2440744" cy="1070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dirty="0" smtClean="0"/>
              <a:t>940 871</a:t>
            </a:r>
            <a:endParaRPr sz="4000" dirty="0"/>
          </a:p>
        </p:txBody>
      </p:sp>
      <p:sp>
        <p:nvSpPr>
          <p:cNvPr id="19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893722" y="2954330"/>
            <a:ext cx="2440744" cy="1070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dirty="0" smtClean="0"/>
              <a:t>821 676</a:t>
            </a:r>
            <a:endParaRPr sz="4000" dirty="0"/>
          </a:p>
        </p:txBody>
      </p:sp>
      <p:sp>
        <p:nvSpPr>
          <p:cNvPr id="21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3345454" y="2517200"/>
            <a:ext cx="1509413" cy="859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5000" dirty="0" smtClean="0"/>
              <a:t>97 %</a:t>
            </a:r>
            <a:endParaRPr sz="5000" dirty="0"/>
          </a:p>
        </p:txBody>
      </p:sp>
      <p:sp>
        <p:nvSpPr>
          <p:cNvPr id="9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5697663" y="3267165"/>
            <a:ext cx="2436830" cy="639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ИСПОЛНЕНИЕ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2022</a:t>
            </a:r>
            <a:endParaRPr dirty="0"/>
          </a:p>
        </p:txBody>
      </p:sp>
      <p:sp>
        <p:nvSpPr>
          <p:cNvPr id="10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5693749" y="2375330"/>
            <a:ext cx="2440744" cy="1070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dirty="0" smtClean="0"/>
              <a:t>793 204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3163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6773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Официальные сайты УКДТ РС(Я)</a:t>
            </a:r>
            <a:endParaRPr dirty="0"/>
          </a:p>
        </p:txBody>
      </p:sp>
      <p:sp>
        <p:nvSpPr>
          <p:cNvPr id="495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713224" y="2550902"/>
            <a:ext cx="10392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УКДТ</a:t>
            </a:r>
            <a:endParaRPr dirty="0"/>
          </a:p>
        </p:txBody>
      </p:sp>
      <p:sp>
        <p:nvSpPr>
          <p:cNvPr id="496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1856953" y="3457106"/>
            <a:ext cx="2147495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71 %</a:t>
            </a:r>
            <a:endParaRPr sz="3000" dirty="0"/>
          </a:p>
        </p:txBody>
      </p:sp>
      <p:sp>
        <p:nvSpPr>
          <p:cNvPr id="50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713224" y="194919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490</a:t>
            </a:r>
            <a:endParaRPr dirty="0"/>
          </a:p>
        </p:txBody>
      </p:sp>
      <p:sp>
        <p:nvSpPr>
          <p:cNvPr id="19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1856953" y="2616693"/>
            <a:ext cx="2147495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Имеют сайты</a:t>
            </a:r>
            <a:endParaRPr dirty="0"/>
          </a:p>
        </p:txBody>
      </p:sp>
      <p:sp>
        <p:nvSpPr>
          <p:cNvPr id="20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1856953" y="1949193"/>
            <a:ext cx="2147495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349</a:t>
            </a:r>
            <a:endParaRPr dirty="0"/>
          </a:p>
        </p:txBody>
      </p:sp>
      <p:sp>
        <p:nvSpPr>
          <p:cNvPr id="21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4088029" y="3462693"/>
            <a:ext cx="2147495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50 %</a:t>
            </a:r>
            <a:endParaRPr sz="3000" dirty="0"/>
          </a:p>
        </p:txBody>
      </p:sp>
      <p:sp>
        <p:nvSpPr>
          <p:cNvPr id="22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4088029" y="2622280"/>
            <a:ext cx="2147495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Рабочие</a:t>
            </a:r>
            <a:endParaRPr dirty="0"/>
          </a:p>
        </p:txBody>
      </p:sp>
      <p:sp>
        <p:nvSpPr>
          <p:cNvPr id="2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4088029" y="1954780"/>
            <a:ext cx="2147495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247</a:t>
            </a:r>
            <a:endParaRPr dirty="0"/>
          </a:p>
        </p:txBody>
      </p:sp>
      <p:sp>
        <p:nvSpPr>
          <p:cNvPr id="26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6276500" y="3462693"/>
            <a:ext cx="2147495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18 %</a:t>
            </a:r>
            <a:endParaRPr sz="3000" dirty="0"/>
          </a:p>
        </p:txBody>
      </p:sp>
      <p:sp>
        <p:nvSpPr>
          <p:cNvPr id="27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6276500" y="2622280"/>
            <a:ext cx="2147495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Обновляются регулярно</a:t>
            </a:r>
            <a:endParaRPr dirty="0"/>
          </a:p>
        </p:txBody>
      </p:sp>
      <p:sp>
        <p:nvSpPr>
          <p:cNvPr id="28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6276500" y="1954780"/>
            <a:ext cx="2147495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88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1655200" y="1677176"/>
            <a:ext cx="1225504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126</a:t>
            </a:r>
            <a:endParaRPr sz="5000" dirty="0"/>
          </a:p>
        </p:txBody>
      </p:sp>
      <p:sp>
        <p:nvSpPr>
          <p:cNvPr id="504" name="Google Shape;504;p61"/>
          <p:cNvSpPr txBox="1">
            <a:spLocks noGrp="1"/>
          </p:cNvSpPr>
          <p:nvPr>
            <p:ph type="title" idx="13"/>
          </p:nvPr>
        </p:nvSpPr>
        <p:spPr>
          <a:xfrm>
            <a:off x="4141300" y="1677176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110</a:t>
            </a:r>
            <a:endParaRPr sz="5000" dirty="0"/>
          </a:p>
        </p:txBody>
      </p:sp>
      <p:sp>
        <p:nvSpPr>
          <p:cNvPr id="17" name="Google Shape;500;p61"/>
          <p:cNvSpPr txBox="1">
            <a:spLocks noGrp="1"/>
          </p:cNvSpPr>
          <p:nvPr>
            <p:ph type="subTitle" idx="6"/>
          </p:nvPr>
        </p:nvSpPr>
        <p:spPr>
          <a:xfrm>
            <a:off x="1162405" y="2621116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2100"/>
            </a:pPr>
            <a:r>
              <a:rPr lang="ru-RU" sz="3000" dirty="0" smtClean="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rPr>
              <a:t>36 </a:t>
            </a:r>
            <a:r>
              <a:rPr lang="ru-RU" sz="3000" dirty="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rPr>
              <a:t>%</a:t>
            </a:r>
            <a:endParaRPr sz="3000" dirty="0">
              <a:solidFill>
                <a:schemeClr val="dk2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8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3511002" y="2751916"/>
            <a:ext cx="2306599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рабочие</a:t>
            </a:r>
            <a:endParaRPr sz="3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3224" y="445025"/>
            <a:ext cx="7438558" cy="572700"/>
          </a:xfrm>
        </p:spPr>
        <p:txBody>
          <a:bodyPr/>
          <a:lstStyle/>
          <a:p>
            <a:r>
              <a:rPr lang="ru-RU" dirty="0" smtClean="0"/>
              <a:t>Разработано «Музыка и культура»</a:t>
            </a:r>
            <a:endParaRPr lang="ru-RU" dirty="0"/>
          </a:p>
        </p:txBody>
      </p:sp>
      <p:sp>
        <p:nvSpPr>
          <p:cNvPr id="15" name="Google Shape;504;p61"/>
          <p:cNvSpPr txBox="1">
            <a:spLocks noGrp="1"/>
          </p:cNvSpPr>
          <p:nvPr>
            <p:ph type="title" idx="13"/>
          </p:nvPr>
        </p:nvSpPr>
        <p:spPr>
          <a:xfrm>
            <a:off x="6478883" y="1677176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32</a:t>
            </a:r>
            <a:endParaRPr sz="5000" dirty="0"/>
          </a:p>
        </p:txBody>
      </p:sp>
      <p:sp>
        <p:nvSpPr>
          <p:cNvPr id="16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5817601" y="2751916"/>
            <a:ext cx="255977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обновляются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7420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6773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 smtClean="0"/>
              <a:t>Томпонский</a:t>
            </a:r>
            <a:r>
              <a:rPr lang="ru-RU" dirty="0" smtClean="0"/>
              <a:t> район</a:t>
            </a:r>
            <a:endParaRPr dirty="0"/>
          </a:p>
        </p:txBody>
      </p:sp>
      <p:sp>
        <p:nvSpPr>
          <p:cNvPr id="495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859281" y="3360437"/>
            <a:ext cx="1898359" cy="746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Учреждение</a:t>
            </a:r>
            <a:endParaRPr dirty="0"/>
          </a:p>
        </p:txBody>
      </p:sp>
      <p:sp>
        <p:nvSpPr>
          <p:cNvPr id="50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1288861" y="2718120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21</a:t>
            </a:r>
            <a:endParaRPr dirty="0"/>
          </a:p>
        </p:txBody>
      </p:sp>
      <p:sp>
        <p:nvSpPr>
          <p:cNvPr id="21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6364860" y="4124945"/>
            <a:ext cx="2147495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76 %</a:t>
            </a:r>
            <a:endParaRPr sz="3000" dirty="0"/>
          </a:p>
        </p:txBody>
      </p:sp>
      <p:sp>
        <p:nvSpPr>
          <p:cNvPr id="22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6364860" y="3555177"/>
            <a:ext cx="2147495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Рабочие</a:t>
            </a:r>
            <a:endParaRPr dirty="0"/>
          </a:p>
        </p:txBody>
      </p:sp>
      <p:sp>
        <p:nvSpPr>
          <p:cNvPr id="2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6381102" y="2718120"/>
            <a:ext cx="2147495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16</a:t>
            </a:r>
            <a:endParaRPr dirty="0"/>
          </a:p>
        </p:txBody>
      </p:sp>
      <p:sp>
        <p:nvSpPr>
          <p:cNvPr id="17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859280" y="1395712"/>
            <a:ext cx="3158537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ПЛАН</a:t>
            </a:r>
            <a:br>
              <a:rPr lang="ru-RU" dirty="0" smtClean="0"/>
            </a:br>
            <a:r>
              <a:rPr lang="ru-RU" dirty="0" smtClean="0"/>
              <a:t>21 817</a:t>
            </a:r>
            <a:endParaRPr dirty="0"/>
          </a:p>
        </p:txBody>
      </p:sp>
      <p:sp>
        <p:nvSpPr>
          <p:cNvPr id="18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4613564" y="1389416"/>
            <a:ext cx="3484417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ИСПОЛНЕНИЕ</a:t>
            </a:r>
            <a:br>
              <a:rPr lang="ru-RU" dirty="0" smtClean="0"/>
            </a:br>
            <a:r>
              <a:rPr lang="ru-RU" dirty="0" smtClean="0"/>
              <a:t>17 060 (78%)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81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7;p61"/>
          <p:cNvSpPr txBox="1">
            <a:spLocks/>
          </p:cNvSpPr>
          <p:nvPr/>
        </p:nvSpPr>
        <p:spPr>
          <a:xfrm>
            <a:off x="713225" y="1878790"/>
            <a:ext cx="7717500" cy="2803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06865"/>
              </p:ext>
            </p:extLst>
          </p:nvPr>
        </p:nvGraphicFramePr>
        <p:xfrm>
          <a:off x="713225" y="1124742"/>
          <a:ext cx="7839510" cy="2814320"/>
        </p:xfrm>
        <a:graphic>
          <a:graphicData uri="http://schemas.openxmlformats.org/drawingml/2006/table">
            <a:tbl>
              <a:tblPr firstRow="1" bandRow="1">
                <a:tableStyleId>{1191B098-BAA1-443A-9A6E-B451BF24DDB7}</a:tableStyleId>
              </a:tblPr>
              <a:tblGrid>
                <a:gridCol w="3803773">
                  <a:extLst>
                    <a:ext uri="{9D8B030D-6E8A-4147-A177-3AD203B41FA5}">
                      <a16:colId xmlns:a16="http://schemas.microsoft.com/office/drawing/2014/main" val="3265721165"/>
                    </a:ext>
                  </a:extLst>
                </a:gridCol>
                <a:gridCol w="2612572">
                  <a:extLst>
                    <a:ext uri="{9D8B030D-6E8A-4147-A177-3AD203B41FA5}">
                      <a16:colId xmlns:a16="http://schemas.microsoft.com/office/drawing/2014/main" val="3806056989"/>
                    </a:ext>
                  </a:extLst>
                </a:gridCol>
                <a:gridCol w="1423165">
                  <a:extLst>
                    <a:ext uri="{9D8B030D-6E8A-4147-A177-3AD203B41FA5}">
                      <a16:colId xmlns:a16="http://schemas.microsoft.com/office/drawing/2014/main" val="3149637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ЦНТ "БАЯГАНТАЙ"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https://clubkx.wixsite.com/bayagantay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4 056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6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ДК "МАНЧАРЫ" ПОСЕЛОК ХАНДЫГА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</a:t>
                      </a:r>
                      <a:r>
                        <a:rPr lang="ru-RU" dirty="0" err="1" smtClean="0"/>
                        <a:t>дкманчары.рф</a:t>
                      </a:r>
                      <a:r>
                        <a:rPr lang="ru-RU" dirty="0" smtClean="0"/>
                        <a:t>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3 447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МБУК "РЦКРИНТ"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https://ukdr-tomp.saha.muzkult.ru/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2 878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20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МФЦ "ДОРОЖНИК"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http://mfc-dorozhnik.saha.muzkult.ru/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1 734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5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"ЕГЕНСКОЕ КДУ" ТОМПОНСКОГО РАЙОНА РС (Я)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https://egenkdu.ru/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1 514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2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"ДЖЕБАРИКИ-ХАИНСКИЙ ЦКД"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https://jebckd.ru/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1 344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6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6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3224" y="445025"/>
            <a:ext cx="7438558" cy="572700"/>
          </a:xfrm>
        </p:spPr>
        <p:txBody>
          <a:bodyPr/>
          <a:lstStyle/>
          <a:p>
            <a:r>
              <a:rPr lang="ru-RU" dirty="0" smtClean="0"/>
              <a:t>Проблемы с сайтом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8774" y="1286749"/>
            <a:ext cx="32038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Отсутствия стабильного Интернета</a:t>
            </a:r>
            <a:endParaRPr lang="ru-RU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4633877" y="1286749"/>
            <a:ext cx="36300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Отсутствие финансовых средств</a:t>
            </a:r>
            <a:endParaRPr lang="ru-RU" sz="25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0692" y="2882098"/>
            <a:ext cx="39718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Несвоевременная оплата</a:t>
            </a:r>
          </a:p>
          <a:p>
            <a:pPr algn="ctr"/>
            <a:r>
              <a:rPr lang="ru-RU" sz="2500" dirty="0" smtClean="0"/>
              <a:t> Хостинга или Домена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9779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3224" y="445025"/>
            <a:ext cx="7438558" cy="572700"/>
          </a:xfrm>
        </p:spPr>
        <p:txBody>
          <a:bodyPr/>
          <a:lstStyle/>
          <a:p>
            <a:r>
              <a:rPr lang="ru-RU" dirty="0" smtClean="0"/>
              <a:t>Проблемы с посещением сайта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02570" y="1450661"/>
            <a:ext cx="30920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Отсутствие сотрудника</a:t>
            </a:r>
            <a:endParaRPr lang="ru-RU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036972" y="1450661"/>
            <a:ext cx="30920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Сложная навигация сайта</a:t>
            </a:r>
            <a:endParaRPr lang="ru-RU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1102570" y="3066332"/>
            <a:ext cx="30920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Неактуальность информации</a:t>
            </a:r>
            <a:endParaRPr lang="ru-RU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5036972" y="3066332"/>
            <a:ext cx="30920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Технические проблемы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9832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756138"/>
            <a:ext cx="7064100" cy="262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err="1" smtClean="0"/>
              <a:t>Госпаблики</a:t>
            </a:r>
            <a:endParaRPr sz="4000"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40000" y="3377099"/>
            <a:ext cx="7064100" cy="933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Данилова Елена Андреевна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специалист ОИМД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«РДНТ и СКТ»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42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53829" y="1303392"/>
            <a:ext cx="7064100" cy="262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000" dirty="0" err="1"/>
              <a:t>Госпаблик</a:t>
            </a:r>
            <a:r>
              <a:rPr lang="ru-RU" sz="3000" dirty="0"/>
              <a:t> — это официальная страница государственных органов и организаций в </a:t>
            </a:r>
            <a:r>
              <a:rPr lang="ru-RU" sz="3000" dirty="0" err="1"/>
              <a:t>соцсетях</a:t>
            </a:r>
            <a:r>
              <a:rPr lang="ru-RU" sz="3000" dirty="0"/>
              <a:t>, где они публикуют информацию о своей деятельности.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8051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756138"/>
            <a:ext cx="7064100" cy="262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Официальные сайты учреждений культуры</a:t>
            </a:r>
            <a:endParaRPr sz="4000"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40000" y="3377099"/>
            <a:ext cx="7064100" cy="933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Данилова Елена Андреевна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специалист ОИМД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«РДНТ и СКТ»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6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53829" y="1303392"/>
            <a:ext cx="7064100" cy="262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3000" b="1" dirty="0" smtClean="0"/>
              <a:t>Для чего?</a:t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dirty="0" smtClean="0"/>
              <a:t>- повышение открытости организаций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- предоставление населению понятной, доступной, достоверной информации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1842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36733"/>
            <a:ext cx="3688293" cy="1089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Законодательная база</a:t>
            </a:r>
            <a:endParaRPr dirty="0"/>
          </a:p>
        </p:txBody>
      </p:sp>
      <p:sp>
        <p:nvSpPr>
          <p:cNvPr id="5" name="Google Shape;546;p65"/>
          <p:cNvSpPr txBox="1">
            <a:spLocks/>
          </p:cNvSpPr>
          <p:nvPr/>
        </p:nvSpPr>
        <p:spPr>
          <a:xfrm>
            <a:off x="713225" y="1844966"/>
            <a:ext cx="3688293" cy="124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Font typeface="Montserrat"/>
              <a:buNone/>
            </a:pPr>
            <a:r>
              <a:rPr lang="ru-RU" sz="1600" dirty="0" smtClean="0"/>
              <a:t>ФЗ от 09.02.2009 № 8-ФЗ «Об обеспечении доступа к информации о деятельности государственных органов и органов местного самоуправления» (ред. от 14.07.2022)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68" y="435619"/>
            <a:ext cx="3433220" cy="42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1053593" y="2339329"/>
            <a:ext cx="1225504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dirty="0" smtClean="0"/>
              <a:t>17</a:t>
            </a:r>
            <a:endParaRPr sz="5000" dirty="0"/>
          </a:p>
        </p:txBody>
      </p:sp>
      <p:sp>
        <p:nvSpPr>
          <p:cNvPr id="504" name="Google Shape;504;p61"/>
          <p:cNvSpPr txBox="1">
            <a:spLocks noGrp="1"/>
          </p:cNvSpPr>
          <p:nvPr>
            <p:ph type="title" idx="13"/>
          </p:nvPr>
        </p:nvSpPr>
        <p:spPr>
          <a:xfrm>
            <a:off x="4248352" y="2354550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dirty="0" smtClean="0"/>
              <a:t>3</a:t>
            </a:r>
            <a:endParaRPr sz="5000" dirty="0"/>
          </a:p>
        </p:txBody>
      </p:sp>
      <p:sp>
        <p:nvSpPr>
          <p:cNvPr id="17" name="Google Shape;500;p61"/>
          <p:cNvSpPr txBox="1">
            <a:spLocks noGrp="1"/>
          </p:cNvSpPr>
          <p:nvPr>
            <p:ph type="subTitle" idx="6"/>
          </p:nvPr>
        </p:nvSpPr>
        <p:spPr>
          <a:xfrm>
            <a:off x="53206" y="3022050"/>
            <a:ext cx="3226278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2100"/>
            </a:pPr>
            <a:r>
              <a:rPr lang="ru-RU" sz="3000" dirty="0" smtClean="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rPr>
              <a:t>Выполнены все условия</a:t>
            </a:r>
            <a:endParaRPr sz="3000" dirty="0">
              <a:solidFill>
                <a:schemeClr val="dk2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8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3279484" y="3239145"/>
            <a:ext cx="2976937" cy="6517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Выполнены не все условия</a:t>
            </a:r>
            <a:endParaRPr sz="3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3224" y="445025"/>
            <a:ext cx="7438558" cy="572700"/>
          </a:xfrm>
        </p:spPr>
        <p:txBody>
          <a:bodyPr/>
          <a:lstStyle/>
          <a:p>
            <a:r>
              <a:rPr lang="ru-RU" dirty="0" err="1" smtClean="0"/>
              <a:t>Томпонский</a:t>
            </a:r>
            <a:r>
              <a:rPr lang="ru-RU" dirty="0" smtClean="0"/>
              <a:t> район</a:t>
            </a:r>
            <a:br>
              <a:rPr lang="ru-RU" dirty="0" smtClean="0"/>
            </a:br>
            <a:r>
              <a:rPr lang="ru-RU" dirty="0" err="1" smtClean="0"/>
              <a:t>Госпаблики</a:t>
            </a:r>
            <a:endParaRPr lang="ru-RU" dirty="0"/>
          </a:p>
        </p:txBody>
      </p:sp>
      <p:sp>
        <p:nvSpPr>
          <p:cNvPr id="7" name="Google Shape;504;p61"/>
          <p:cNvSpPr txBox="1">
            <a:spLocks noGrp="1"/>
          </p:cNvSpPr>
          <p:nvPr>
            <p:ph type="title" idx="13"/>
          </p:nvPr>
        </p:nvSpPr>
        <p:spPr>
          <a:xfrm>
            <a:off x="7112582" y="236859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dirty="0" smtClean="0"/>
              <a:t>1</a:t>
            </a:r>
            <a:endParaRPr sz="5000" dirty="0"/>
          </a:p>
        </p:txBody>
      </p:sp>
      <p:sp>
        <p:nvSpPr>
          <p:cNvPr id="8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6505762" y="3083490"/>
            <a:ext cx="2371940" cy="963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Не подключено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3220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1026974"/>
            <a:ext cx="8037444" cy="27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3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Разбор </a:t>
            </a:r>
            <a:r>
              <a:rPr lang="ru-RU" dirty="0" err="1" smtClean="0"/>
              <a:t>Госпабликов</a:t>
            </a:r>
            <a:r>
              <a:rPr lang="ru-RU" dirty="0" smtClean="0"/>
              <a:t> КДУ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46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" y="1252353"/>
            <a:ext cx="8606272" cy="2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5" y="445025"/>
            <a:ext cx="5679900" cy="1138610"/>
          </a:xfrm>
        </p:spPr>
        <p:txBody>
          <a:bodyPr/>
          <a:lstStyle/>
          <a:p>
            <a:r>
              <a:rPr lang="ru-RU" dirty="0" smtClean="0"/>
              <a:t>Наличие </a:t>
            </a:r>
            <a:r>
              <a:rPr lang="en-US" dirty="0" err="1" smtClean="0"/>
              <a:t>Qr</a:t>
            </a:r>
            <a:r>
              <a:rPr lang="en-US" dirty="0" smtClean="0"/>
              <a:t> </a:t>
            </a:r>
            <a:r>
              <a:rPr lang="ru-RU" dirty="0" smtClean="0"/>
              <a:t>кода в здании учреждения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5" y="1583635"/>
            <a:ext cx="4690328" cy="3167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585" y="950879"/>
            <a:ext cx="2789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Управлении сообществом создаем </a:t>
            </a:r>
            <a:r>
              <a:rPr lang="en-US" dirty="0" err="1" smtClean="0"/>
              <a:t>Qr</a:t>
            </a:r>
            <a:r>
              <a:rPr lang="ru-RU" dirty="0" smtClean="0"/>
              <a:t>-код в разделе «Основная информация»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8" y="1795450"/>
            <a:ext cx="2736219" cy="28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8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фото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434820"/>
            <a:ext cx="2155694" cy="2874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03" y="1434819"/>
            <a:ext cx="2155695" cy="2874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27" y="1434819"/>
            <a:ext cx="2155695" cy="28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9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70053" y="2092817"/>
            <a:ext cx="7837682" cy="2644188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https://forms.yandex.ru/u/6439175e73cee708038b9aa5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Отправка отчета о выполнении условий наличия </a:t>
            </a:r>
            <a:r>
              <a:rPr lang="en-US" dirty="0" err="1" smtClean="0"/>
              <a:t>Qr</a:t>
            </a:r>
            <a:r>
              <a:rPr lang="en-US" dirty="0" smtClean="0"/>
              <a:t>-</a:t>
            </a:r>
            <a:r>
              <a:rPr lang="ru-RU" dirty="0" smtClean="0"/>
              <a:t>кода в здании учреждения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87" y="2593891"/>
            <a:ext cx="4458828" cy="21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4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Наличие </a:t>
            </a:r>
            <a:r>
              <a:rPr lang="ru-RU" dirty="0" err="1" smtClean="0"/>
              <a:t>виджетов</a:t>
            </a:r>
            <a:r>
              <a:rPr lang="ru-RU" dirty="0" smtClean="0"/>
              <a:t> ПОС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5" y="1208247"/>
            <a:ext cx="6815106" cy="32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36733"/>
            <a:ext cx="3688293" cy="1089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Законодательная база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05" y="617350"/>
            <a:ext cx="4073262" cy="3899648"/>
          </a:xfrm>
          <a:prstGeom prst="rect">
            <a:avLst/>
          </a:prstGeom>
        </p:spPr>
      </p:pic>
      <p:sp>
        <p:nvSpPr>
          <p:cNvPr id="5" name="Google Shape;546;p65"/>
          <p:cNvSpPr txBox="1">
            <a:spLocks/>
          </p:cNvSpPr>
          <p:nvPr/>
        </p:nvSpPr>
        <p:spPr>
          <a:xfrm>
            <a:off x="713225" y="1844966"/>
            <a:ext cx="3688293" cy="124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Font typeface="Montserrat"/>
              <a:buNone/>
            </a:pPr>
            <a:r>
              <a:rPr lang="ru-RU" sz="1600" dirty="0" smtClean="0"/>
              <a:t>Ст. 36.2 Закона РФ от 9 октября 1992 г. № 3612-I «Основы законодательства Российской Федерации о культуре»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5949" y="1681999"/>
            <a:ext cx="4391071" cy="275937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disk.yandex.ru/d/I-xHN8NZes304g</a:t>
            </a: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sz="2000" b="1" dirty="0" smtClean="0"/>
              <a:t>Скачать обложки</a:t>
            </a:r>
          </a:p>
          <a:p>
            <a:pPr marL="114300" indent="0">
              <a:buNone/>
            </a:pPr>
            <a:endParaRPr lang="ru-RU" sz="2000" b="1" dirty="0"/>
          </a:p>
          <a:p>
            <a:pPr marL="114300" indent="0">
              <a:buNone/>
            </a:pPr>
            <a:r>
              <a:rPr lang="ru-RU" sz="2000" b="1" dirty="0" smtClean="0"/>
              <a:t>Скачать список организаций для установки </a:t>
            </a:r>
            <a:r>
              <a:rPr lang="ru-RU" sz="2000" b="1" dirty="0" err="1" smtClean="0"/>
              <a:t>виджетов</a:t>
            </a:r>
            <a:r>
              <a:rPr lang="ru-RU" sz="2000" b="1" dirty="0" smtClean="0"/>
              <a:t> ПОС </a:t>
            </a:r>
          </a:p>
          <a:p>
            <a:pPr marL="114300" indent="0">
              <a:buNone/>
            </a:pPr>
            <a:endParaRPr lang="ru-RU" sz="2000" b="1" dirty="0"/>
          </a:p>
          <a:p>
            <a:pPr marL="114300" indent="0">
              <a:buNone/>
            </a:pPr>
            <a:r>
              <a:rPr lang="ru-RU" sz="2000" b="1" dirty="0" err="1" smtClean="0"/>
              <a:t>Видеоинструкция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r>
              <a:rPr lang="ru-RU" dirty="0" err="1" smtClean="0"/>
              <a:t>виджетов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64" y="1893844"/>
            <a:ext cx="2552788" cy="9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05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5950" y="1682000"/>
            <a:ext cx="7203021" cy="1349958"/>
          </a:xfrm>
        </p:spPr>
        <p:txBody>
          <a:bodyPr/>
          <a:lstStyle/>
          <a:p>
            <a:r>
              <a:rPr lang="en-US" sz="2000" dirty="0" smtClean="0"/>
              <a:t>WhatsApp</a:t>
            </a:r>
            <a:r>
              <a:rPr lang="ru-RU" sz="2000" dirty="0" smtClean="0"/>
              <a:t> сообщение</a:t>
            </a:r>
            <a:r>
              <a:rPr lang="en-US" sz="2000" dirty="0" smtClean="0"/>
              <a:t> </a:t>
            </a:r>
            <a:r>
              <a:rPr lang="ru-RU" sz="2000" dirty="0" smtClean="0"/>
              <a:t>на номер 8-911-813-73-56 </a:t>
            </a:r>
          </a:p>
          <a:p>
            <a:endParaRPr lang="ru-RU" dirty="0"/>
          </a:p>
          <a:p>
            <a:pPr marL="114300" indent="0">
              <a:buNone/>
            </a:pPr>
            <a:r>
              <a:rPr lang="ru-RU" dirty="0"/>
              <a:t>-Наименование организации </a:t>
            </a:r>
            <a:r>
              <a:rPr lang="ru-RU" dirty="0" smtClean="0"/>
              <a:t>сокращенно;</a:t>
            </a:r>
          </a:p>
          <a:p>
            <a:pPr marL="114300" indent="0">
              <a:buNone/>
            </a:pPr>
            <a:r>
              <a:rPr lang="ru-RU" dirty="0" smtClean="0"/>
              <a:t>-</a:t>
            </a:r>
            <a:r>
              <a:rPr lang="ru-RU" dirty="0"/>
              <a:t>Район/город, где территориально находится организация</a:t>
            </a:r>
            <a:r>
              <a:rPr lang="ru-RU" dirty="0" smtClean="0"/>
              <a:t>;</a:t>
            </a:r>
          </a:p>
          <a:p>
            <a:pPr marL="114300" indent="0">
              <a:buNone/>
            </a:pPr>
            <a:r>
              <a:rPr lang="ru-RU" dirty="0" smtClean="0"/>
              <a:t>-</a:t>
            </a:r>
            <a:r>
              <a:rPr lang="ru-RU" dirty="0"/>
              <a:t>ФИО, номер и электронную почту </a:t>
            </a:r>
            <a:r>
              <a:rPr lang="ru-RU" dirty="0" smtClean="0"/>
              <a:t>ответственного</a:t>
            </a:r>
            <a:r>
              <a:rPr lang="ru-RU" dirty="0"/>
              <a:t> </a:t>
            </a:r>
            <a:r>
              <a:rPr lang="ru-RU" dirty="0" smtClean="0"/>
              <a:t>лица.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Статус в ПОС Система </a:t>
            </a:r>
            <a:r>
              <a:rPr lang="ru-RU" dirty="0" err="1" smtClean="0"/>
              <a:t>Госпаблики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895950" y="3031958"/>
            <a:ext cx="7203021" cy="136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000" dirty="0" smtClean="0"/>
              <a:t>На указанную </a:t>
            </a:r>
            <a:r>
              <a:rPr lang="ru-RU" sz="2000" dirty="0" err="1" smtClean="0"/>
              <a:t>эл.почту</a:t>
            </a:r>
            <a:r>
              <a:rPr lang="ru-RU" sz="2000" dirty="0" smtClean="0"/>
              <a:t> придет сообщение с логином и паролем для входа на сайт:</a:t>
            </a:r>
          </a:p>
          <a:p>
            <a:endParaRPr lang="ru-RU" sz="2000" dirty="0"/>
          </a:p>
          <a:p>
            <a:pPr marL="114300" indent="0">
              <a:buNone/>
            </a:pPr>
            <a:r>
              <a:rPr lang="ru-RU" sz="2000" dirty="0" smtClean="0"/>
              <a:t>-</a:t>
            </a:r>
            <a:r>
              <a:rPr lang="en-US" sz="2000" dirty="0"/>
              <a:t> https://ku-gp.gosuslugi.ru/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92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Разбор официальных сайтов КДУ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759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4" y="445025"/>
            <a:ext cx="7072427" cy="572700"/>
          </a:xfrm>
        </p:spPr>
        <p:txBody>
          <a:bodyPr/>
          <a:lstStyle/>
          <a:p>
            <a:r>
              <a:rPr lang="ru-RU" dirty="0"/>
              <a:t>МБУ "ДЖЕБАРИКИ-ХАИНСКИЙ </a:t>
            </a:r>
            <a:r>
              <a:rPr lang="ru-RU" dirty="0" smtClean="0"/>
              <a:t>ЦКД«</a:t>
            </a:r>
            <a:br>
              <a:rPr lang="ru-RU" dirty="0" smtClean="0"/>
            </a:br>
            <a:r>
              <a:rPr lang="en-US" dirty="0"/>
              <a:t>https://jebckd.ru/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1" y="1868556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1 023 - 2022</a:t>
            </a:r>
          </a:p>
          <a:p>
            <a:pPr algn="ctr"/>
            <a:r>
              <a:rPr lang="ru-RU" sz="3000" dirty="0" smtClean="0"/>
              <a:t>1 344 - 2023 </a:t>
            </a:r>
            <a:r>
              <a:rPr lang="ru-RU" sz="3000" dirty="0" smtClean="0"/>
              <a:t>посещений</a:t>
            </a:r>
          </a:p>
          <a:p>
            <a:pPr algn="ctr"/>
            <a:endParaRPr lang="ru-RU" sz="3000" dirty="0"/>
          </a:p>
          <a:p>
            <a:pPr algn="ctr"/>
            <a:r>
              <a:rPr lang="ru-RU" sz="3000" dirty="0" smtClean="0"/>
              <a:t>28.09.2023</a:t>
            </a:r>
          </a:p>
          <a:p>
            <a:pPr algn="ctr"/>
            <a:r>
              <a:rPr lang="ru-RU" sz="3000" dirty="0" smtClean="0"/>
              <a:t>Обновление</a:t>
            </a:r>
            <a:endParaRPr lang="ru-RU" sz="3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9436" y="1868555"/>
            <a:ext cx="4351225" cy="2570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Добавить:</a:t>
            </a:r>
          </a:p>
          <a:p>
            <a:endParaRPr lang="ru-RU" sz="1600" dirty="0" smtClean="0"/>
          </a:p>
          <a:p>
            <a:pPr marL="457200" indent="-457200">
              <a:buFontTx/>
              <a:buChar char="-"/>
            </a:pPr>
            <a:r>
              <a:rPr lang="ru-RU" sz="1500" dirty="0" smtClean="0"/>
              <a:t>Свидетельство о </a:t>
            </a:r>
            <a:r>
              <a:rPr lang="ru-RU" sz="1500" dirty="0" err="1" smtClean="0"/>
              <a:t>гос.регистрации</a:t>
            </a:r>
            <a:r>
              <a:rPr lang="ru-RU" sz="1500" dirty="0" smtClean="0"/>
              <a:t>;</a:t>
            </a:r>
          </a:p>
          <a:p>
            <a:pPr marL="457200" indent="-457200">
              <a:buFontTx/>
              <a:buChar char="-"/>
            </a:pPr>
            <a:endParaRPr lang="ru-RU" sz="1500" dirty="0" smtClean="0"/>
          </a:p>
          <a:p>
            <a:pPr marL="457200" indent="-457200">
              <a:buFontTx/>
              <a:buChar char="-"/>
            </a:pPr>
            <a:r>
              <a:rPr lang="ru-RU" sz="1500" dirty="0" smtClean="0"/>
              <a:t>Ежеквартальный отчет о выполнении МЗ.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936785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4" y="445025"/>
            <a:ext cx="7072427" cy="572700"/>
          </a:xfrm>
        </p:spPr>
        <p:txBody>
          <a:bodyPr/>
          <a:lstStyle/>
          <a:p>
            <a:r>
              <a:rPr lang="ru-RU" dirty="0"/>
              <a:t>МБУ </a:t>
            </a:r>
            <a:r>
              <a:rPr lang="ru-RU" dirty="0" smtClean="0"/>
              <a:t>«СДК </a:t>
            </a:r>
            <a:r>
              <a:rPr lang="ru-RU" dirty="0"/>
              <a:t>ИМ. Н.И. КОЛОДЕЗНИКОВА С. </a:t>
            </a:r>
            <a:r>
              <a:rPr lang="ru-RU" dirty="0" smtClean="0"/>
              <a:t>МЕГИНО-АЛДАН»</a:t>
            </a:r>
            <a:br>
              <a:rPr lang="ru-RU" dirty="0" smtClean="0"/>
            </a:br>
            <a:r>
              <a:rPr lang="en-US" dirty="0"/>
              <a:t>http://sdkkolodeznikov.saha.muzkult.ru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4644" y="2047461"/>
            <a:ext cx="2829339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1 139 -2022</a:t>
            </a:r>
          </a:p>
          <a:p>
            <a:pPr algn="ctr"/>
            <a:r>
              <a:rPr lang="ru-RU" sz="3000" dirty="0" smtClean="0"/>
              <a:t>725 - 2023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  <a:p>
            <a:pPr algn="ctr"/>
            <a:endParaRPr lang="ru-RU" sz="3000" dirty="0"/>
          </a:p>
          <a:p>
            <a:pPr algn="ctr"/>
            <a:r>
              <a:rPr lang="ru-RU" sz="3000" dirty="0" smtClean="0"/>
              <a:t>15.10.2023</a:t>
            </a:r>
          </a:p>
          <a:p>
            <a:pPr algn="ctr"/>
            <a:r>
              <a:rPr lang="ru-RU" sz="3000" dirty="0"/>
              <a:t>О</a:t>
            </a:r>
            <a:r>
              <a:rPr lang="ru-RU" sz="3000" dirty="0" smtClean="0"/>
              <a:t>бновление</a:t>
            </a:r>
            <a:endParaRPr lang="ru-RU" sz="3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9437" y="1969604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Добавить:</a:t>
            </a:r>
          </a:p>
          <a:p>
            <a:endParaRPr lang="ru-RU" b="1" dirty="0" smtClean="0"/>
          </a:p>
          <a:p>
            <a:pPr marL="457200" indent="-457200">
              <a:buFontTx/>
              <a:buChar char="-"/>
            </a:pPr>
            <a:r>
              <a:rPr lang="ru-RU" sz="1200" dirty="0" smtClean="0"/>
              <a:t>Дата создания;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Структура;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Свидетельство о гос. регистрации;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ФИО, должности руководящего состава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Сведения о видах предоставляемых услуг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Копии НПА устанавливающие цены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Афиша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Информация о мат-тех базе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План по устранению недостатков по итогу НОК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Анкета о качестве предоставляемых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419499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4" y="445025"/>
            <a:ext cx="7072427" cy="572700"/>
          </a:xfrm>
        </p:spPr>
        <p:txBody>
          <a:bodyPr/>
          <a:lstStyle/>
          <a:p>
            <a:r>
              <a:rPr lang="ru-RU" dirty="0"/>
              <a:t>МБУ "КСК" С. </a:t>
            </a:r>
            <a:r>
              <a:rPr lang="ru-RU" dirty="0" smtClean="0"/>
              <a:t>НОВЫЙ</a:t>
            </a:r>
            <a:br>
              <a:rPr lang="ru-RU" dirty="0" smtClean="0"/>
            </a:br>
            <a:r>
              <a:rPr lang="en-US" dirty="0"/>
              <a:t>ksk-noviy.sakha.sportsng.ru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1" y="1868556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0 - 2022</a:t>
            </a:r>
          </a:p>
          <a:p>
            <a:pPr algn="ctr"/>
            <a:r>
              <a:rPr lang="ru-RU" sz="3000" dirty="0" smtClean="0"/>
              <a:t>9 - 2023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2" y="1829627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Добавить:</a:t>
            </a:r>
          </a:p>
          <a:p>
            <a:endParaRPr lang="ru-RU" b="1" dirty="0" smtClean="0"/>
          </a:p>
          <a:p>
            <a:pPr marL="457200" indent="-457200">
              <a:buFontTx/>
              <a:buChar char="-"/>
            </a:pPr>
            <a:r>
              <a:rPr lang="ru-RU" sz="1200" dirty="0" smtClean="0"/>
              <a:t>Дата создания;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Новости;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Структура;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Свидетельство о гос. регистрации;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ФИО, должности руководящего состава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Сведения о видах предоставляемых услуг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Копии НПА устанавливающие цены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Афиша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Информация о мат-тех базе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План по устранению недостатков по итогу НОК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Анкета о качестве предоставляемых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041726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4" y="445025"/>
            <a:ext cx="7072427" cy="572700"/>
          </a:xfrm>
        </p:spPr>
        <p:txBody>
          <a:bodyPr/>
          <a:lstStyle/>
          <a:p>
            <a:r>
              <a:rPr lang="ru-RU" dirty="0"/>
              <a:t>МБУ "</a:t>
            </a:r>
            <a:r>
              <a:rPr lang="ru-RU" dirty="0" smtClean="0"/>
              <a:t>ССКЦ«</a:t>
            </a:r>
            <a:br>
              <a:rPr lang="ru-RU" dirty="0" smtClean="0"/>
            </a:br>
            <a:r>
              <a:rPr lang="en-US" dirty="0"/>
              <a:t>https://mbusaidy.ru/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1" y="1868556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48 - 2022</a:t>
            </a:r>
          </a:p>
          <a:p>
            <a:pPr algn="ctr"/>
            <a:r>
              <a:rPr lang="ru-RU" sz="3000" dirty="0" smtClean="0"/>
              <a:t>30 - 2023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2" y="1829627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Есть только контактный номер и адрес</a:t>
            </a:r>
          </a:p>
        </p:txBody>
      </p:sp>
    </p:spTree>
    <p:extLst>
      <p:ext uri="{BB962C8B-B14F-4D97-AF65-F5344CB8AC3E}">
        <p14:creationId xmlns:p14="http://schemas.microsoft.com/office/powerpoint/2010/main" val="2587667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4" y="445025"/>
            <a:ext cx="7072427" cy="572700"/>
          </a:xfrm>
        </p:spPr>
        <p:txBody>
          <a:bodyPr/>
          <a:lstStyle/>
          <a:p>
            <a:r>
              <a:rPr lang="ru-RU" dirty="0"/>
              <a:t>МБУ </a:t>
            </a:r>
            <a:r>
              <a:rPr lang="ru-RU" dirty="0" smtClean="0"/>
              <a:t>МФЦ "ДОРОЖНИК«</a:t>
            </a:r>
            <a:br>
              <a:rPr lang="ru-RU" dirty="0" smtClean="0"/>
            </a:br>
            <a:r>
              <a:rPr lang="en-US" dirty="0"/>
              <a:t>http://mfc-dorozhnik.saha.muzkult.ru/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1" y="1868556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672 -2022</a:t>
            </a:r>
          </a:p>
          <a:p>
            <a:pPr algn="ctr"/>
            <a:r>
              <a:rPr lang="ru-RU" sz="3000" dirty="0" smtClean="0"/>
              <a:t>1 734-2023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  <a:p>
            <a:pPr algn="ctr"/>
            <a:endParaRPr lang="ru-RU" sz="3000" dirty="0"/>
          </a:p>
          <a:p>
            <a:pPr algn="ctr"/>
            <a:r>
              <a:rPr lang="ru-RU" sz="3000" dirty="0" smtClean="0"/>
              <a:t>14.12.2023</a:t>
            </a:r>
          </a:p>
          <a:p>
            <a:pPr algn="ctr"/>
            <a:r>
              <a:rPr lang="ru-RU" sz="3000" dirty="0" smtClean="0"/>
              <a:t>Обновление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2" y="1829627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Добавить:</a:t>
            </a:r>
          </a:p>
          <a:p>
            <a:endParaRPr lang="ru-RU" b="1" dirty="0" smtClean="0"/>
          </a:p>
          <a:p>
            <a:pPr marL="457200" indent="-457200">
              <a:buFontTx/>
              <a:buChar char="-"/>
            </a:pPr>
            <a:r>
              <a:rPr lang="ru-RU" sz="1200" dirty="0" smtClean="0"/>
              <a:t>Дата создания;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Свидетельство о гос. регистрации;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Сведения о видах предоставляемых услуг;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Копии НПА устанавливающие цены;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Афиша;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Перечень платных услуг;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Информация о мат-тех базе;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План по устранению недостатков по итогу НОК;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Информация по выполнению МЗ;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ПФХД-2023.</a:t>
            </a:r>
          </a:p>
        </p:txBody>
      </p:sp>
    </p:spTree>
    <p:extLst>
      <p:ext uri="{BB962C8B-B14F-4D97-AF65-F5344CB8AC3E}">
        <p14:creationId xmlns:p14="http://schemas.microsoft.com/office/powerpoint/2010/main" val="542775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4" y="445025"/>
            <a:ext cx="7072427" cy="572700"/>
          </a:xfrm>
        </p:spPr>
        <p:txBody>
          <a:bodyPr/>
          <a:lstStyle/>
          <a:p>
            <a:r>
              <a:rPr lang="ru-RU" dirty="0"/>
              <a:t>МБУ ЦНТ "БАЯГАНТАЙ"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https://clubkx.wixsite.com/bayagantay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1" y="1868556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5 612 - 2022</a:t>
            </a:r>
          </a:p>
          <a:p>
            <a:pPr algn="ctr"/>
            <a:r>
              <a:rPr lang="ru-RU" sz="3000" dirty="0" smtClean="0"/>
              <a:t>4 056 - 2023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2" y="1829627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Есть основная информация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1079225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5" y="445025"/>
            <a:ext cx="7966950" cy="572700"/>
          </a:xfrm>
        </p:spPr>
        <p:txBody>
          <a:bodyPr/>
          <a:lstStyle/>
          <a:p>
            <a:r>
              <a:rPr lang="ru-RU" dirty="0"/>
              <a:t>МБУ "АРЫ-ТОЛОНСКОЕ КДУ" ТОМПОНСКОГО РАЙОНА РС (Я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en-US" dirty="0"/>
              <a:t>https://ary-tolonskoekdu.ru/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2" y="2034208"/>
            <a:ext cx="2816087" cy="2750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1 380 - 2022</a:t>
            </a:r>
          </a:p>
          <a:p>
            <a:pPr algn="ctr"/>
            <a:r>
              <a:rPr lang="ru-RU" sz="3000" dirty="0" smtClean="0"/>
              <a:t>961 - 2023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  <a:p>
            <a:pPr algn="ctr"/>
            <a:r>
              <a:rPr lang="ru-RU" sz="3000" dirty="0" smtClean="0"/>
              <a:t>12.12.2023</a:t>
            </a:r>
            <a:endParaRPr lang="ru-RU" sz="3000" dirty="0" smtClean="0"/>
          </a:p>
          <a:p>
            <a:pPr algn="ctr"/>
            <a:r>
              <a:rPr lang="ru-RU" sz="3000" dirty="0" smtClean="0"/>
              <a:t>Обновление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3" y="1995279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Добавить:</a:t>
            </a:r>
          </a:p>
          <a:p>
            <a:endParaRPr lang="ru-RU" b="1" dirty="0" smtClean="0"/>
          </a:p>
          <a:p>
            <a:pPr marL="457200" indent="-457200">
              <a:buFontTx/>
              <a:buChar char="-"/>
            </a:pPr>
            <a:r>
              <a:rPr lang="ru-RU" sz="1200" dirty="0" smtClean="0"/>
              <a:t>Дата создания;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Приказ о назначении руководителя;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Свидетельство о </a:t>
            </a:r>
            <a:r>
              <a:rPr lang="ru-RU" sz="1200" dirty="0" err="1" smtClean="0"/>
              <a:t>гос.регистрации</a:t>
            </a:r>
            <a:r>
              <a:rPr lang="ru-RU" sz="1200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Сведения о предоставляемых услугах;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Афиша;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Информация о мат-тех базе;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Ежеквартальный отчет о выполнении МЗ;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План по устранению недостатков по итогам НОК.</a:t>
            </a:r>
          </a:p>
        </p:txBody>
      </p:sp>
    </p:spTree>
    <p:extLst>
      <p:ext uri="{BB962C8B-B14F-4D97-AF65-F5344CB8AC3E}">
        <p14:creationId xmlns:p14="http://schemas.microsoft.com/office/powerpoint/2010/main" val="120084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6;p65"/>
          <p:cNvSpPr txBox="1">
            <a:spLocks/>
          </p:cNvSpPr>
          <p:nvPr/>
        </p:nvSpPr>
        <p:spPr>
          <a:xfrm>
            <a:off x="713225" y="1146741"/>
            <a:ext cx="3688293" cy="75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Font typeface="Montserrat"/>
              <a:buNone/>
            </a:pPr>
            <a:r>
              <a:rPr lang="ru-RU" sz="1600" dirty="0" smtClean="0"/>
              <a:t>Приказ Министерства культуры РФ от 20 февраля 2015 г. № 277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07" y="350644"/>
            <a:ext cx="3270095" cy="44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5" y="445025"/>
            <a:ext cx="7966950" cy="572700"/>
          </a:xfrm>
        </p:spPr>
        <p:txBody>
          <a:bodyPr/>
          <a:lstStyle/>
          <a:p>
            <a:r>
              <a:rPr lang="ru-RU" dirty="0"/>
              <a:t>МБУ ДК "МАНЧАРЫ" ПОСЕЛОК ХАНДЫГА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https://ary-tolonskoekdu.ru/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2" y="2034208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2 999 - 2022</a:t>
            </a:r>
          </a:p>
          <a:p>
            <a:pPr algn="ctr"/>
            <a:r>
              <a:rPr lang="ru-RU" sz="3000" dirty="0" smtClean="0"/>
              <a:t>3 447 - 2023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  <a:p>
            <a:pPr algn="ctr"/>
            <a:r>
              <a:rPr lang="ru-RU" sz="3000" dirty="0" smtClean="0"/>
              <a:t>09.12.2023</a:t>
            </a:r>
            <a:endParaRPr lang="ru-RU" sz="3000" dirty="0" smtClean="0"/>
          </a:p>
          <a:p>
            <a:pPr algn="ctr"/>
            <a:r>
              <a:rPr lang="ru-RU" sz="3000" dirty="0" smtClean="0"/>
              <a:t>Обновление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3" y="1995279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Добавить:</a:t>
            </a:r>
          </a:p>
          <a:p>
            <a:endParaRPr lang="ru-RU" b="1" dirty="0" smtClean="0"/>
          </a:p>
          <a:p>
            <a:pPr marL="457200" indent="-457200">
              <a:buFontTx/>
              <a:buChar char="-"/>
            </a:pPr>
            <a:r>
              <a:rPr lang="ru-RU" sz="1200" dirty="0" smtClean="0"/>
              <a:t>Дата создания;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Приказ о назначении руководителя;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Свидетельство о </a:t>
            </a:r>
            <a:r>
              <a:rPr lang="ru-RU" sz="1200" dirty="0" err="1" smtClean="0"/>
              <a:t>гос.регистрации</a:t>
            </a:r>
            <a:r>
              <a:rPr lang="ru-RU" sz="1200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Приказ о назначении руководителя;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Сведения о предоставляемых услугах;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Афиша;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Ежеквартальный отчет о выполнении МЗ;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План по устранению недостатков по итогам НОК.</a:t>
            </a:r>
          </a:p>
        </p:txBody>
      </p:sp>
    </p:spTree>
    <p:extLst>
      <p:ext uri="{BB962C8B-B14F-4D97-AF65-F5344CB8AC3E}">
        <p14:creationId xmlns:p14="http://schemas.microsoft.com/office/powerpoint/2010/main" val="33572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5" y="445025"/>
            <a:ext cx="7966950" cy="572700"/>
          </a:xfrm>
        </p:spPr>
        <p:txBody>
          <a:bodyPr/>
          <a:lstStyle/>
          <a:p>
            <a:r>
              <a:rPr lang="ru-RU" dirty="0"/>
              <a:t>МБУ "САСЫЛЬСКИЙ КСЦ"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http://</a:t>
            </a:r>
            <a:r>
              <a:rPr lang="ru-RU" dirty="0" err="1"/>
              <a:t>кэскил-культура.рф</a:t>
            </a:r>
            <a:r>
              <a:rPr lang="ru-RU" dirty="0"/>
              <a:t>/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2" y="2034208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458 - 2022</a:t>
            </a:r>
          </a:p>
          <a:p>
            <a:pPr algn="ctr"/>
            <a:r>
              <a:rPr lang="ru-RU" sz="3000" dirty="0" smtClean="0"/>
              <a:t>362 - 2023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  <a:p>
            <a:pPr algn="ctr"/>
            <a:r>
              <a:rPr lang="ru-RU" sz="3000" dirty="0" smtClean="0"/>
              <a:t>07.12.2023</a:t>
            </a:r>
            <a:endParaRPr lang="ru-RU" sz="3000" dirty="0" smtClean="0"/>
          </a:p>
          <a:p>
            <a:pPr algn="ctr"/>
            <a:r>
              <a:rPr lang="ru-RU" sz="3000" dirty="0" smtClean="0"/>
              <a:t>Обновление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3" y="1756739"/>
            <a:ext cx="4490372" cy="2848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Добавить:</a:t>
            </a:r>
          </a:p>
          <a:p>
            <a:endParaRPr lang="ru-RU" b="1" dirty="0" smtClean="0"/>
          </a:p>
          <a:p>
            <a:pPr marL="457200" indent="-457200">
              <a:buFontTx/>
              <a:buChar char="-"/>
            </a:pPr>
            <a:r>
              <a:rPr lang="ru-RU" sz="1200" dirty="0" smtClean="0"/>
              <a:t>Дата создания;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Полное и сокращенное наименование;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Приказ о назначении руководителя;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Структура организации;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Режим работы;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ФИО и должности работников;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Обратная связь;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Виды предоставляемых услуг;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Тарифы;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Афиша;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ПФХД;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Отчет исполнения МЗ;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НОК.</a:t>
            </a:r>
          </a:p>
        </p:txBody>
      </p:sp>
    </p:spTree>
    <p:extLst>
      <p:ext uri="{BB962C8B-B14F-4D97-AF65-F5344CB8AC3E}">
        <p14:creationId xmlns:p14="http://schemas.microsoft.com/office/powerpoint/2010/main" val="2542704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5" y="445025"/>
            <a:ext cx="7966950" cy="572700"/>
          </a:xfrm>
        </p:spPr>
        <p:txBody>
          <a:bodyPr/>
          <a:lstStyle/>
          <a:p>
            <a:r>
              <a:rPr lang="ru-RU" dirty="0"/>
              <a:t>МКУ "СДК С. </a:t>
            </a:r>
            <a:r>
              <a:rPr lang="ru-RU" dirty="0" smtClean="0"/>
              <a:t>ОХОТСКИЙ-ПЕРЕВОЗ»</a:t>
            </a:r>
            <a:br>
              <a:rPr lang="ru-RU" dirty="0" smtClean="0"/>
            </a:br>
            <a:r>
              <a:rPr lang="en-US" dirty="0"/>
              <a:t>https://sdk-ohotsky.my1.ru/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2" y="2034208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Проверить счетчик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3" y="1995279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Новый сайт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583224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5" y="445025"/>
            <a:ext cx="7966950" cy="572700"/>
          </a:xfrm>
        </p:spPr>
        <p:txBody>
          <a:bodyPr/>
          <a:lstStyle/>
          <a:p>
            <a:r>
              <a:rPr lang="ru-RU" dirty="0"/>
              <a:t>МБУ ЭКЦ "</a:t>
            </a:r>
            <a:r>
              <a:rPr lang="ru-RU" dirty="0" smtClean="0"/>
              <a:t>ГАРПАНА«</a:t>
            </a:r>
            <a:br>
              <a:rPr lang="ru-RU" dirty="0" smtClean="0"/>
            </a:br>
            <a:r>
              <a:rPr lang="en-US" dirty="0"/>
              <a:t>http://</a:t>
            </a:r>
            <a:r>
              <a:rPr lang="ru-RU" dirty="0" err="1"/>
              <a:t>гарпана-томпо.рф</a:t>
            </a:r>
            <a:r>
              <a:rPr lang="ru-RU" dirty="0"/>
              <a:t>/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2" y="2034208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Проверить счетчик</a:t>
            </a:r>
          </a:p>
          <a:p>
            <a:pPr algn="ctr"/>
            <a:endParaRPr lang="ru-RU" sz="3000" dirty="0"/>
          </a:p>
          <a:p>
            <a:pPr algn="ctr"/>
            <a:r>
              <a:rPr lang="ru-RU" sz="3000" dirty="0" smtClean="0"/>
              <a:t>14.04.2023</a:t>
            </a:r>
          </a:p>
          <a:p>
            <a:pPr algn="ctr"/>
            <a:r>
              <a:rPr lang="ru-RU" sz="3000" dirty="0" smtClean="0"/>
              <a:t>обновление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3" y="1995279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Есть основная информация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20407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5" y="445025"/>
            <a:ext cx="7966950" cy="572700"/>
          </a:xfrm>
        </p:spPr>
        <p:txBody>
          <a:bodyPr/>
          <a:lstStyle/>
          <a:p>
            <a:r>
              <a:rPr lang="ru-RU" dirty="0"/>
              <a:t>МБУ "ЕГЕНСКОЕ КДУ" ТОМПОНСКОГО РАЙОНА РС (Я)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https://ary-tolonskoekdu.ru/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2" y="2034208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1 854 - 2022</a:t>
            </a:r>
          </a:p>
          <a:p>
            <a:pPr algn="ctr"/>
            <a:r>
              <a:rPr lang="ru-RU" sz="3000" dirty="0" smtClean="0"/>
              <a:t>1 514 - 2023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  <a:p>
            <a:pPr algn="ctr"/>
            <a:r>
              <a:rPr lang="ru-RU" sz="3000" dirty="0" smtClean="0"/>
              <a:t>11.12.2023</a:t>
            </a:r>
            <a:endParaRPr lang="ru-RU" sz="3000" dirty="0" smtClean="0"/>
          </a:p>
          <a:p>
            <a:pPr algn="ctr"/>
            <a:r>
              <a:rPr lang="ru-RU" sz="3000" dirty="0" smtClean="0"/>
              <a:t>Обновление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3" y="1995279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Есть основная информация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1703884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5" y="445025"/>
            <a:ext cx="7966950" cy="572700"/>
          </a:xfrm>
        </p:spPr>
        <p:txBody>
          <a:bodyPr/>
          <a:lstStyle/>
          <a:p>
            <a:r>
              <a:rPr lang="ru-RU" dirty="0"/>
              <a:t>МБУК "</a:t>
            </a:r>
            <a:r>
              <a:rPr lang="ru-RU" dirty="0" smtClean="0"/>
              <a:t>РЦКРИНТ«</a:t>
            </a:r>
            <a:br>
              <a:rPr lang="ru-RU" dirty="0" smtClean="0"/>
            </a:br>
            <a:r>
              <a:rPr lang="en-US" dirty="0"/>
              <a:t>https://ukdr-tomp.saha.muzkult.ru/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392" y="2034208"/>
            <a:ext cx="2816087" cy="257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3 198 - 2022</a:t>
            </a:r>
          </a:p>
          <a:p>
            <a:pPr algn="ctr"/>
            <a:r>
              <a:rPr lang="ru-RU" sz="3000" dirty="0" smtClean="0"/>
              <a:t>2 878 - 2023</a:t>
            </a:r>
            <a:endParaRPr lang="ru-RU" sz="3000" dirty="0" smtClean="0"/>
          </a:p>
          <a:p>
            <a:pPr algn="ctr"/>
            <a:r>
              <a:rPr lang="ru-RU" sz="3000" dirty="0" smtClean="0"/>
              <a:t>посещений</a:t>
            </a:r>
          </a:p>
          <a:p>
            <a:pPr algn="ctr"/>
            <a:r>
              <a:rPr lang="ru-RU" sz="3000" dirty="0" smtClean="0"/>
              <a:t>12.12.2023</a:t>
            </a:r>
            <a:endParaRPr lang="ru-RU" sz="3000" dirty="0" smtClean="0"/>
          </a:p>
          <a:p>
            <a:pPr algn="ctr"/>
            <a:r>
              <a:rPr lang="ru-RU" sz="3000" dirty="0" smtClean="0"/>
              <a:t>Обновление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9803" y="1995279"/>
            <a:ext cx="4490372" cy="264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Добавить:</a:t>
            </a:r>
          </a:p>
          <a:p>
            <a:endParaRPr lang="ru-RU" b="1" dirty="0" smtClean="0"/>
          </a:p>
          <a:p>
            <a:pPr marL="457200" indent="-457200">
              <a:buFontTx/>
              <a:buChar char="-"/>
            </a:pPr>
            <a:r>
              <a:rPr lang="ru-RU" sz="1200" dirty="0" smtClean="0"/>
              <a:t>Дата создания;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Приказ о назначении руководителя;</a:t>
            </a:r>
          </a:p>
          <a:p>
            <a:pPr marL="457200" indent="-457200">
              <a:buFontTx/>
              <a:buChar char="-"/>
            </a:pPr>
            <a:r>
              <a:rPr lang="ru-RU" sz="1200" dirty="0" smtClean="0"/>
              <a:t>Свидетельство о </a:t>
            </a:r>
            <a:r>
              <a:rPr lang="ru-RU" sz="1200" dirty="0" err="1" smtClean="0"/>
              <a:t>гос.регистрации</a:t>
            </a:r>
            <a:r>
              <a:rPr lang="ru-RU" sz="1200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sz="1200" smtClean="0"/>
              <a:t>Обновить афишу.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27277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225" y="445024"/>
            <a:ext cx="7717500" cy="716883"/>
          </a:xfrm>
        </p:spPr>
        <p:txBody>
          <a:bodyPr/>
          <a:lstStyle/>
          <a:p>
            <a:r>
              <a:rPr lang="ru-RU" b="1" dirty="0" smtClean="0"/>
              <a:t>Что должно быть на официальном сайте</a:t>
            </a:r>
            <a:endParaRPr lang="ru-RU" b="1" dirty="0"/>
          </a:p>
        </p:txBody>
      </p:sp>
      <p:sp>
        <p:nvSpPr>
          <p:cNvPr id="5" name="Google Shape;497;p61"/>
          <p:cNvSpPr txBox="1">
            <a:spLocks/>
          </p:cNvSpPr>
          <p:nvPr/>
        </p:nvSpPr>
        <p:spPr>
          <a:xfrm>
            <a:off x="713225" y="1878790"/>
            <a:ext cx="7717500" cy="2803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88166" y="1658784"/>
            <a:ext cx="39676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Полное наименование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Сокращенное наименование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Дата создания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Почтовый адрес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Схема проезда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Сведения об учредителе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5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7;p61"/>
          <p:cNvSpPr txBox="1">
            <a:spLocks/>
          </p:cNvSpPr>
          <p:nvPr/>
        </p:nvSpPr>
        <p:spPr>
          <a:xfrm>
            <a:off x="713225" y="1878790"/>
            <a:ext cx="7717500" cy="2803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81330" y="1143951"/>
            <a:ext cx="43812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Устав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Свидетельство о государственной регистрации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Приказ о назначении руководителя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Положение о филиалах (если имеются)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План финансово-хозяйственной деятельности (ПФХД)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3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7;p61"/>
          <p:cNvSpPr txBox="1">
            <a:spLocks/>
          </p:cNvSpPr>
          <p:nvPr/>
        </p:nvSpPr>
        <p:spPr>
          <a:xfrm>
            <a:off x="713225" y="1878790"/>
            <a:ext cx="7717500" cy="2803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34436" y="1894404"/>
            <a:ext cx="538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Структура организации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ФИО, должности руководящего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15633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7;p61"/>
          <p:cNvSpPr txBox="1">
            <a:spLocks/>
          </p:cNvSpPr>
          <p:nvPr/>
        </p:nvSpPr>
        <p:spPr>
          <a:xfrm>
            <a:off x="713225" y="1878790"/>
            <a:ext cx="7717500" cy="2803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33204" y="1391458"/>
            <a:ext cx="44775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Утвержденное Государственное (Муниципальное) задание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Ежеквартальный отчет о выполнении Государственного (Муниципального) задания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5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7;p61"/>
          <p:cNvSpPr txBox="1">
            <a:spLocks/>
          </p:cNvSpPr>
          <p:nvPr/>
        </p:nvSpPr>
        <p:spPr>
          <a:xfrm>
            <a:off x="713225" y="1878790"/>
            <a:ext cx="7717500" cy="2803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94518" y="1528963"/>
            <a:ext cx="522693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Результаты Независимой оценки качества услуг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План устранения недостатков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QR </a:t>
            </a:r>
            <a:r>
              <a:rPr lang="ru-RU" sz="2000" dirty="0" smtClean="0"/>
              <a:t>код для оценки качества условий оказания услуг </a:t>
            </a:r>
            <a:r>
              <a:rPr lang="en-US" sz="2000" dirty="0" smtClean="0"/>
              <a:t>(BUS</a:t>
            </a:r>
            <a:r>
              <a:rPr lang="ru-RU" sz="2000" dirty="0" smtClean="0"/>
              <a:t>.</a:t>
            </a:r>
            <a:r>
              <a:rPr lang="en-US" sz="2000" dirty="0" smtClean="0"/>
              <a:t>GOV</a:t>
            </a:r>
            <a:r>
              <a:rPr lang="ru-RU" sz="2000" dirty="0" smtClean="0"/>
              <a:t>.</a:t>
            </a:r>
            <a:r>
              <a:rPr lang="en-US" sz="2000" dirty="0" smtClean="0"/>
              <a:t>RU</a:t>
            </a:r>
            <a:r>
              <a:rPr lang="ru-RU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Анкета для населения по качеству предоставляемых </a:t>
            </a:r>
            <a:r>
              <a:rPr lang="ru-RU" sz="2000" dirty="0" smtClean="0"/>
              <a:t>услуг  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5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1025</Words>
  <Application>Microsoft Office PowerPoint</Application>
  <PresentationFormat>Экран (16:9)</PresentationFormat>
  <Paragraphs>300</Paragraphs>
  <Slides>45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Vidaloka</vt:lpstr>
      <vt:lpstr>Montserrat</vt:lpstr>
      <vt:lpstr>Lato</vt:lpstr>
      <vt:lpstr>Arial</vt:lpstr>
      <vt:lpstr>Minimalist Business Slides XL by Slidesgo</vt:lpstr>
      <vt:lpstr>Информационная открытость организаций культуры</vt:lpstr>
      <vt:lpstr>Официальные сайты учреждений культуры</vt:lpstr>
      <vt:lpstr>Законодательная база</vt:lpstr>
      <vt:lpstr>Презентация PowerPoint</vt:lpstr>
      <vt:lpstr>Что должно быть на официальном сайте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Плановые показатели по РС(Я)</vt:lpstr>
      <vt:lpstr>Официальные сайты УКДТ РС(Я)</vt:lpstr>
      <vt:lpstr>126</vt:lpstr>
      <vt:lpstr>Томпонский район</vt:lpstr>
      <vt:lpstr>Презентация PowerPoint</vt:lpstr>
      <vt:lpstr>Проблемы с сайтом</vt:lpstr>
      <vt:lpstr>Проблемы с посещением сайта</vt:lpstr>
      <vt:lpstr>Госпаблики</vt:lpstr>
      <vt:lpstr>Госпаблик — это официальная страница государственных органов и организаций в соцсетях, где они публикуют информацию о своей деятельности.</vt:lpstr>
      <vt:lpstr>Для чего?  - повышение открытости организаций  - предоставление населению понятной, доступной, достоверной информации</vt:lpstr>
      <vt:lpstr>Законодательная база</vt:lpstr>
      <vt:lpstr>17</vt:lpstr>
      <vt:lpstr>Презентация PowerPoint</vt:lpstr>
      <vt:lpstr>ПРАКТИЧЕСКАЯ ЧАСТЬ  Разбор Госпабликов КДУ</vt:lpstr>
      <vt:lpstr>Презентация PowerPoint</vt:lpstr>
      <vt:lpstr>Наличие Qr кода в здании учреждения</vt:lpstr>
      <vt:lpstr>Примеры фото</vt:lpstr>
      <vt:lpstr>Отправка отчета о выполнении условий наличия Qr-кода в здании учреждения</vt:lpstr>
      <vt:lpstr>Наличие виджетов ПОС</vt:lpstr>
      <vt:lpstr>Установка виджетов</vt:lpstr>
      <vt:lpstr>Статус в ПОС Система Госпаблики </vt:lpstr>
      <vt:lpstr>ПРАКТИЧЕСКАЯ ЧАСТЬ  Разбор официальных сайтов КДУ</vt:lpstr>
      <vt:lpstr>МБУ "ДЖЕБАРИКИ-ХАИНСКИЙ ЦКД« https://jebckd.ru/</vt:lpstr>
      <vt:lpstr>МБУ «СДК ИМ. Н.И. КОЛОДЕЗНИКОВА С. МЕГИНО-АЛДАН» http://sdkkolodeznikov.saha.muzkult.ru</vt:lpstr>
      <vt:lpstr>МБУ "КСК" С. НОВЫЙ ksk-noviy.sakha.sportsng.ru</vt:lpstr>
      <vt:lpstr>МБУ "ССКЦ« https://mbusaidy.ru/</vt:lpstr>
      <vt:lpstr>МБУ МФЦ "ДОРОЖНИК« http://mfc-dorozhnik.saha.muzkult.ru/</vt:lpstr>
      <vt:lpstr>МБУ ЦНТ "БАЯГАНТАЙ" https://clubkx.wixsite.com/bayagantay</vt:lpstr>
      <vt:lpstr>МБУ "АРЫ-ТОЛОНСКОЕ КДУ" ТОМПОНСКОГО РАЙОНА РС (Я) https://ary-tolonskoekdu.ru/</vt:lpstr>
      <vt:lpstr>МБУ ДК "МАНЧАРЫ" ПОСЕЛОК ХАНДЫГА https://ary-tolonskoekdu.ru/</vt:lpstr>
      <vt:lpstr>МБУ "САСЫЛЬСКИЙ КСЦ" http://кэскил-культура.рф/</vt:lpstr>
      <vt:lpstr>МКУ "СДК С. ОХОТСКИЙ-ПЕРЕВОЗ» https://sdk-ohotsky.my1.ru/</vt:lpstr>
      <vt:lpstr>МБУ ЭКЦ "ГАРПАНА« http://гарпана-томпо.рф/</vt:lpstr>
      <vt:lpstr>МБУ "ЕГЕНСКОЕ КДУ" ТОМПОНСКОГО РАЙОНА РС (Я) https://ary-tolonskoekdu.ru/</vt:lpstr>
      <vt:lpstr>МБУК "РЦКРИНТ« https://ukdr-tomp.saha.muzkult.ru/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Business Slides</dc:title>
  <cp:lastModifiedBy>Владимир</cp:lastModifiedBy>
  <cp:revision>69</cp:revision>
  <dcterms:modified xsi:type="dcterms:W3CDTF">2023-12-18T03:18:07Z</dcterms:modified>
</cp:coreProperties>
</file>