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07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8" r:id="rId32"/>
    <p:sldId id="280" r:id="rId33"/>
    <p:sldId id="279" r:id="rId34"/>
    <p:sldId id="281" r:id="rId35"/>
    <p:sldId id="282" r:id="rId36"/>
    <p:sldId id="283" r:id="rId37"/>
    <p:sldId id="292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515AD-3BA0-4063-A786-9E8044AB24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2DA22-C568-4DAE-9786-3A38A4293D2E}">
      <dgm:prSet phldrT="[Текст]" custT="1"/>
      <dgm:spPr/>
      <dgm:t>
        <a:bodyPr/>
        <a:lstStyle/>
        <a:p>
          <a:r>
            <a:rPr lang="ru-RU" sz="3000" dirty="0" smtClean="0"/>
            <a:t>ЗА ПОДКЛЮЧЕНИЕ</a:t>
          </a:r>
          <a:endParaRPr lang="ru-RU" sz="3000" dirty="0"/>
        </a:p>
      </dgm:t>
    </dgm:pt>
    <dgm:pt modelId="{FBA26BD5-DF39-463A-80F4-35892541D36A}" type="parTrans" cxnId="{173B8FF1-62F5-42BF-ABE1-5C85D9E2165A}">
      <dgm:prSet/>
      <dgm:spPr/>
      <dgm:t>
        <a:bodyPr/>
        <a:lstStyle/>
        <a:p>
          <a:endParaRPr lang="ru-RU"/>
        </a:p>
      </dgm:t>
    </dgm:pt>
    <dgm:pt modelId="{ADF84F11-EC9C-4A77-9E2D-7CDEE9A84BA9}" type="sibTrans" cxnId="{173B8FF1-62F5-42BF-ABE1-5C85D9E2165A}">
      <dgm:prSet/>
      <dgm:spPr/>
      <dgm:t>
        <a:bodyPr/>
        <a:lstStyle/>
        <a:p>
          <a:endParaRPr lang="ru-RU"/>
        </a:p>
      </dgm:t>
    </dgm:pt>
    <dgm:pt modelId="{3B5BC087-135D-4C15-834F-223632560E60}">
      <dgm:prSet phldrT="[Текст]" custT="1"/>
      <dgm:spPr/>
      <dgm:t>
        <a:bodyPr/>
        <a:lstStyle/>
        <a:p>
          <a:r>
            <a:rPr lang="ru-RU" sz="3000" dirty="0" smtClean="0"/>
            <a:t>ЗА ПОДДЕРЖКУ 24/7</a:t>
          </a:r>
          <a:endParaRPr lang="ru-RU" sz="3000" dirty="0"/>
        </a:p>
      </dgm:t>
    </dgm:pt>
    <dgm:pt modelId="{D297A384-11DC-4F30-8F0C-0EB44F8C80EF}" type="parTrans" cxnId="{9FD08FB9-F727-406A-97D6-5DA0882710CD}">
      <dgm:prSet/>
      <dgm:spPr/>
      <dgm:t>
        <a:bodyPr/>
        <a:lstStyle/>
        <a:p>
          <a:endParaRPr lang="ru-RU"/>
        </a:p>
      </dgm:t>
    </dgm:pt>
    <dgm:pt modelId="{8A88B933-F8BC-4BD4-ADEC-0E2F4DA32715}" type="sibTrans" cxnId="{9FD08FB9-F727-406A-97D6-5DA0882710CD}">
      <dgm:prSet/>
      <dgm:spPr/>
      <dgm:t>
        <a:bodyPr/>
        <a:lstStyle/>
        <a:p>
          <a:endParaRPr lang="ru-RU"/>
        </a:p>
      </dgm:t>
    </dgm:pt>
    <dgm:pt modelId="{CAD1F992-DAE7-498D-9349-71AB1EF4E0A1}">
      <dgm:prSet phldrT="[Текст]" custT="1"/>
      <dgm:spPr/>
      <dgm:t>
        <a:bodyPr/>
        <a:lstStyle/>
        <a:p>
          <a:r>
            <a:rPr lang="ru-RU" sz="3000" dirty="0" smtClean="0"/>
            <a:t>ЗА ПРОДАЖУ БИЛЕТОВ</a:t>
          </a:r>
          <a:endParaRPr lang="ru-RU" sz="3000" dirty="0"/>
        </a:p>
      </dgm:t>
    </dgm:pt>
    <dgm:pt modelId="{F57541F6-71B4-4F2B-9AD5-8652430BF0BD}" type="parTrans" cxnId="{C8FE7FA1-8882-431E-90D7-A5DA0E7F8DCA}">
      <dgm:prSet/>
      <dgm:spPr/>
      <dgm:t>
        <a:bodyPr/>
        <a:lstStyle/>
        <a:p>
          <a:endParaRPr lang="ru-RU"/>
        </a:p>
      </dgm:t>
    </dgm:pt>
    <dgm:pt modelId="{E941DCC1-DA1B-48BE-AC09-3754A2628A51}" type="sibTrans" cxnId="{C8FE7FA1-8882-431E-90D7-A5DA0E7F8DCA}">
      <dgm:prSet/>
      <dgm:spPr/>
      <dgm:t>
        <a:bodyPr/>
        <a:lstStyle/>
        <a:p>
          <a:endParaRPr lang="ru-RU"/>
        </a:p>
      </dgm:t>
    </dgm:pt>
    <dgm:pt modelId="{01A1F8F5-70D8-4CDA-B0B0-DFBC3AA31A5F}" type="pres">
      <dgm:prSet presAssocID="{8E2515AD-3BA0-4063-A786-9E8044AB24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50B73-E104-4387-B105-CC207E4DCF89}" type="pres">
      <dgm:prSet presAssocID="{8322DA22-C568-4DAE-9786-3A38A4293D2E}" presName="compNode" presStyleCnt="0"/>
      <dgm:spPr/>
    </dgm:pt>
    <dgm:pt modelId="{53C8B58F-4C73-479E-9E44-945581B55D2B}" type="pres">
      <dgm:prSet presAssocID="{8322DA22-C568-4DAE-9786-3A38A4293D2E}" presName="pictRect" presStyleLbl="node1" presStyleIdx="0" presStyleCnt="3"/>
      <dgm:spPr/>
    </dgm:pt>
    <dgm:pt modelId="{CBD098C3-EE26-4C70-9076-6F59FC4FD554}" type="pres">
      <dgm:prSet presAssocID="{8322DA22-C568-4DAE-9786-3A38A4293D2E}" presName="textRect" presStyleLbl="revTx" presStyleIdx="0" presStyleCnt="3" custScaleX="123098" custLinFactNeighborX="-128" custLinFactNeighborY="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BA45A-6F14-4DD2-B132-94A4340AF77D}" type="pres">
      <dgm:prSet presAssocID="{ADF84F11-EC9C-4A77-9E2D-7CDEE9A84B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2886E4-7DA9-4796-B925-22E68BD1C011}" type="pres">
      <dgm:prSet presAssocID="{3B5BC087-135D-4C15-834F-223632560E60}" presName="compNode" presStyleCnt="0"/>
      <dgm:spPr/>
    </dgm:pt>
    <dgm:pt modelId="{3D9ECA25-C792-4781-885D-9DEE81043147}" type="pres">
      <dgm:prSet presAssocID="{3B5BC087-135D-4C15-834F-223632560E60}" presName="pictRect" presStyleLbl="node1" presStyleIdx="1" presStyleCnt="3"/>
      <dgm:spPr/>
    </dgm:pt>
    <dgm:pt modelId="{CCB8DB9B-8E33-4EFD-9C74-9C4D7EA22815}" type="pres">
      <dgm:prSet presAssocID="{3B5BC087-135D-4C15-834F-223632560E60}" presName="textRect" presStyleLbl="revTx" presStyleIdx="1" presStyleCnt="3" custLinFactNeighborX="18" custLinFactNeighborY="3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5D513-1DFC-4813-B1C7-584A86AC4416}" type="pres">
      <dgm:prSet presAssocID="{8A88B933-F8BC-4BD4-ADEC-0E2F4DA327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5DF5FCF-A2F0-433A-9FA1-7B4374DBD995}" type="pres">
      <dgm:prSet presAssocID="{CAD1F992-DAE7-498D-9349-71AB1EF4E0A1}" presName="compNode" presStyleCnt="0"/>
      <dgm:spPr/>
    </dgm:pt>
    <dgm:pt modelId="{F4627A18-B1F3-423E-9B45-5F3CE63EA360}" type="pres">
      <dgm:prSet presAssocID="{CAD1F992-DAE7-498D-9349-71AB1EF4E0A1}" presName="pictRect" presStyleLbl="node1" presStyleIdx="2" presStyleCnt="3"/>
      <dgm:spPr/>
    </dgm:pt>
    <dgm:pt modelId="{157C0BE7-A69C-402A-A745-21F89AA2AB57}" type="pres">
      <dgm:prSet presAssocID="{CAD1F992-DAE7-498D-9349-71AB1EF4E0A1}" presName="textRect" presStyleLbl="revTx" presStyleIdx="2" presStyleCnt="3" custLinFactNeighborX="43" custLinFactNeighborY="8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B8FF1-62F5-42BF-ABE1-5C85D9E2165A}" srcId="{8E2515AD-3BA0-4063-A786-9E8044AB2417}" destId="{8322DA22-C568-4DAE-9786-3A38A4293D2E}" srcOrd="0" destOrd="0" parTransId="{FBA26BD5-DF39-463A-80F4-35892541D36A}" sibTransId="{ADF84F11-EC9C-4A77-9E2D-7CDEE9A84BA9}"/>
    <dgm:cxn modelId="{32DECBBE-3E6C-4698-91AA-6302368926E0}" type="presOf" srcId="{8322DA22-C568-4DAE-9786-3A38A4293D2E}" destId="{CBD098C3-EE26-4C70-9076-6F59FC4FD554}" srcOrd="0" destOrd="0" presId="urn:microsoft.com/office/officeart/2005/8/layout/pList1"/>
    <dgm:cxn modelId="{988DD8F0-2B7B-4C8D-A92A-4C83A48F4261}" type="presOf" srcId="{8A88B933-F8BC-4BD4-ADEC-0E2F4DA32715}" destId="{7965D513-1DFC-4813-B1C7-584A86AC4416}" srcOrd="0" destOrd="0" presId="urn:microsoft.com/office/officeart/2005/8/layout/pList1"/>
    <dgm:cxn modelId="{C8FE7FA1-8882-431E-90D7-A5DA0E7F8DCA}" srcId="{8E2515AD-3BA0-4063-A786-9E8044AB2417}" destId="{CAD1F992-DAE7-498D-9349-71AB1EF4E0A1}" srcOrd="2" destOrd="0" parTransId="{F57541F6-71B4-4F2B-9AD5-8652430BF0BD}" sibTransId="{E941DCC1-DA1B-48BE-AC09-3754A2628A51}"/>
    <dgm:cxn modelId="{4DF7EFE1-8CD4-4068-A85C-0D0989E53B9D}" type="presOf" srcId="{ADF84F11-EC9C-4A77-9E2D-7CDEE9A84BA9}" destId="{BCBBA45A-6F14-4DD2-B132-94A4340AF77D}" srcOrd="0" destOrd="0" presId="urn:microsoft.com/office/officeart/2005/8/layout/pList1"/>
    <dgm:cxn modelId="{AD8F7400-88C3-45E8-BAAD-20FC9BDF7C01}" type="presOf" srcId="{3B5BC087-135D-4C15-834F-223632560E60}" destId="{CCB8DB9B-8E33-4EFD-9C74-9C4D7EA22815}" srcOrd="0" destOrd="0" presId="urn:microsoft.com/office/officeart/2005/8/layout/pList1"/>
    <dgm:cxn modelId="{9FD08FB9-F727-406A-97D6-5DA0882710CD}" srcId="{8E2515AD-3BA0-4063-A786-9E8044AB2417}" destId="{3B5BC087-135D-4C15-834F-223632560E60}" srcOrd="1" destOrd="0" parTransId="{D297A384-11DC-4F30-8F0C-0EB44F8C80EF}" sibTransId="{8A88B933-F8BC-4BD4-ADEC-0E2F4DA32715}"/>
    <dgm:cxn modelId="{A42B9131-2E88-4B86-BF9D-72FE0FA8D53B}" type="presOf" srcId="{8E2515AD-3BA0-4063-A786-9E8044AB2417}" destId="{01A1F8F5-70D8-4CDA-B0B0-DFBC3AA31A5F}" srcOrd="0" destOrd="0" presId="urn:microsoft.com/office/officeart/2005/8/layout/pList1"/>
    <dgm:cxn modelId="{56E573AF-55DA-4BC7-B678-656A26ABF07F}" type="presOf" srcId="{CAD1F992-DAE7-498D-9349-71AB1EF4E0A1}" destId="{157C0BE7-A69C-402A-A745-21F89AA2AB57}" srcOrd="0" destOrd="0" presId="urn:microsoft.com/office/officeart/2005/8/layout/pList1"/>
    <dgm:cxn modelId="{80977155-F7E8-428C-BA50-BCFC91F3CE6C}" type="presParOf" srcId="{01A1F8F5-70D8-4CDA-B0B0-DFBC3AA31A5F}" destId="{26050B73-E104-4387-B105-CC207E4DCF89}" srcOrd="0" destOrd="0" presId="urn:microsoft.com/office/officeart/2005/8/layout/pList1"/>
    <dgm:cxn modelId="{4C1D433D-C02D-4603-840F-4139A9F563B9}" type="presParOf" srcId="{26050B73-E104-4387-B105-CC207E4DCF89}" destId="{53C8B58F-4C73-479E-9E44-945581B55D2B}" srcOrd="0" destOrd="0" presId="urn:microsoft.com/office/officeart/2005/8/layout/pList1"/>
    <dgm:cxn modelId="{84038A68-5C8E-418E-B925-063ECF73ABA0}" type="presParOf" srcId="{26050B73-E104-4387-B105-CC207E4DCF89}" destId="{CBD098C3-EE26-4C70-9076-6F59FC4FD554}" srcOrd="1" destOrd="0" presId="urn:microsoft.com/office/officeart/2005/8/layout/pList1"/>
    <dgm:cxn modelId="{39C2E2B1-E0E8-48A7-87B2-4FE3C0311DFB}" type="presParOf" srcId="{01A1F8F5-70D8-4CDA-B0B0-DFBC3AA31A5F}" destId="{BCBBA45A-6F14-4DD2-B132-94A4340AF77D}" srcOrd="1" destOrd="0" presId="urn:microsoft.com/office/officeart/2005/8/layout/pList1"/>
    <dgm:cxn modelId="{F05D585F-2BE4-44A4-87B5-651DDAFC36BA}" type="presParOf" srcId="{01A1F8F5-70D8-4CDA-B0B0-DFBC3AA31A5F}" destId="{EF2886E4-7DA9-4796-B925-22E68BD1C011}" srcOrd="2" destOrd="0" presId="urn:microsoft.com/office/officeart/2005/8/layout/pList1"/>
    <dgm:cxn modelId="{1762F021-FB21-4C82-A9A1-39CAE22C7143}" type="presParOf" srcId="{EF2886E4-7DA9-4796-B925-22E68BD1C011}" destId="{3D9ECA25-C792-4781-885D-9DEE81043147}" srcOrd="0" destOrd="0" presId="urn:microsoft.com/office/officeart/2005/8/layout/pList1"/>
    <dgm:cxn modelId="{06C7986C-A53E-4224-BE76-2A85A96B6504}" type="presParOf" srcId="{EF2886E4-7DA9-4796-B925-22E68BD1C011}" destId="{CCB8DB9B-8E33-4EFD-9C74-9C4D7EA22815}" srcOrd="1" destOrd="0" presId="urn:microsoft.com/office/officeart/2005/8/layout/pList1"/>
    <dgm:cxn modelId="{9D3EED38-E1D0-4E12-B413-76EB2E0C58B3}" type="presParOf" srcId="{01A1F8F5-70D8-4CDA-B0B0-DFBC3AA31A5F}" destId="{7965D513-1DFC-4813-B1C7-584A86AC4416}" srcOrd="3" destOrd="0" presId="urn:microsoft.com/office/officeart/2005/8/layout/pList1"/>
    <dgm:cxn modelId="{502FACC9-0368-4213-8924-DC98E706B9B0}" type="presParOf" srcId="{01A1F8F5-70D8-4CDA-B0B0-DFBC3AA31A5F}" destId="{65DF5FCF-A2F0-433A-9FA1-7B4374DBD995}" srcOrd="4" destOrd="0" presId="urn:microsoft.com/office/officeart/2005/8/layout/pList1"/>
    <dgm:cxn modelId="{FCA28494-35F5-4A5F-ABD5-A8B0D2F283DA}" type="presParOf" srcId="{65DF5FCF-A2F0-433A-9FA1-7B4374DBD995}" destId="{F4627A18-B1F3-423E-9B45-5F3CE63EA360}" srcOrd="0" destOrd="0" presId="urn:microsoft.com/office/officeart/2005/8/layout/pList1"/>
    <dgm:cxn modelId="{24381B6F-E0D1-459C-ABEE-C162A2EEA7F2}" type="presParOf" srcId="{65DF5FCF-A2F0-433A-9FA1-7B4374DBD995}" destId="{157C0BE7-A69C-402A-A745-21F89AA2AB5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ACA85-25CF-4727-B4D0-D1D2989747B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CE405-16F6-4B5E-95D5-FF92E6BD3F2B}">
      <dgm:prSet phldrT="[Текст]"/>
      <dgm:spPr/>
      <dgm:t>
        <a:bodyPr/>
        <a:lstStyle/>
        <a:p>
          <a:r>
            <a:rPr lang="ru-RU" dirty="0" smtClean="0"/>
            <a:t>Подписать договор с </a:t>
          </a:r>
          <a:r>
            <a:rPr lang="en-US" dirty="0" smtClean="0"/>
            <a:t>INTICKETS</a:t>
          </a:r>
          <a:endParaRPr lang="ru-RU" dirty="0"/>
        </a:p>
      </dgm:t>
    </dgm:pt>
    <dgm:pt modelId="{04A7489E-6F38-4978-9F08-8C35463F6CDE}" type="parTrans" cxnId="{7DD36A17-F11F-44D7-AE15-2556549FEFB0}">
      <dgm:prSet/>
      <dgm:spPr/>
      <dgm:t>
        <a:bodyPr/>
        <a:lstStyle/>
        <a:p>
          <a:endParaRPr lang="ru-RU"/>
        </a:p>
      </dgm:t>
    </dgm:pt>
    <dgm:pt modelId="{32BD64AE-D162-4D52-B83E-0EF53B207134}" type="sibTrans" cxnId="{7DD36A17-F11F-44D7-AE15-2556549FEFB0}">
      <dgm:prSet/>
      <dgm:spPr/>
      <dgm:t>
        <a:bodyPr/>
        <a:lstStyle/>
        <a:p>
          <a:endParaRPr lang="ru-RU"/>
        </a:p>
      </dgm:t>
    </dgm:pt>
    <dgm:pt modelId="{43945DAA-60FF-427E-A26B-A97351482DE2}">
      <dgm:prSet phldrT="[Текст]"/>
      <dgm:spPr/>
      <dgm:t>
        <a:bodyPr/>
        <a:lstStyle/>
        <a:p>
          <a:r>
            <a:rPr lang="ru-RU" dirty="0" smtClean="0"/>
            <a:t>Зайти в ЛИЧНЫЙ КАБИНЕТ</a:t>
          </a:r>
          <a:endParaRPr lang="en-US" dirty="0" smtClean="0"/>
        </a:p>
        <a:p>
          <a:r>
            <a:rPr lang="en-US" dirty="0" smtClean="0"/>
            <a:t>https://user.intickets.ru/user</a:t>
          </a:r>
          <a:endParaRPr lang="ru-RU" dirty="0"/>
        </a:p>
      </dgm:t>
    </dgm:pt>
    <dgm:pt modelId="{B3B23FA2-6431-4398-9DCB-95D56E863EC5}" type="parTrans" cxnId="{80CC0219-4D54-4087-97F2-4E7ACE181519}">
      <dgm:prSet/>
      <dgm:spPr/>
      <dgm:t>
        <a:bodyPr/>
        <a:lstStyle/>
        <a:p>
          <a:endParaRPr lang="ru-RU"/>
        </a:p>
      </dgm:t>
    </dgm:pt>
    <dgm:pt modelId="{DE040363-600B-4952-9D65-074A69C0029A}" type="sibTrans" cxnId="{80CC0219-4D54-4087-97F2-4E7ACE181519}">
      <dgm:prSet/>
      <dgm:spPr/>
      <dgm:t>
        <a:bodyPr/>
        <a:lstStyle/>
        <a:p>
          <a:endParaRPr lang="ru-RU"/>
        </a:p>
      </dgm:t>
    </dgm:pt>
    <dgm:pt modelId="{B7524D32-A80E-4D79-9BBB-69E3502F1C27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УРА!</a:t>
          </a:r>
        </a:p>
        <a:p>
          <a:r>
            <a:rPr lang="ru-RU" dirty="0" smtClean="0"/>
            <a:t>МОЖНО ПРОДАВАТЬ БИЛЕТЫ!</a:t>
          </a:r>
          <a:endParaRPr lang="ru-RU" dirty="0"/>
        </a:p>
      </dgm:t>
    </dgm:pt>
    <dgm:pt modelId="{92B56EA8-008C-49B9-853C-377DBF916098}" type="parTrans" cxnId="{AC8E8EC1-B2FC-48ED-80AD-FB51E7380F3E}">
      <dgm:prSet/>
      <dgm:spPr/>
      <dgm:t>
        <a:bodyPr/>
        <a:lstStyle/>
        <a:p>
          <a:endParaRPr lang="ru-RU"/>
        </a:p>
      </dgm:t>
    </dgm:pt>
    <dgm:pt modelId="{40D245D1-01AF-44D9-A0EF-5A6FE498F38D}" type="sibTrans" cxnId="{AC8E8EC1-B2FC-48ED-80AD-FB51E7380F3E}">
      <dgm:prSet/>
      <dgm:spPr/>
      <dgm:t>
        <a:bodyPr/>
        <a:lstStyle/>
        <a:p>
          <a:endParaRPr lang="ru-RU"/>
        </a:p>
      </dgm:t>
    </dgm:pt>
    <dgm:pt modelId="{E07B5647-8CED-4307-8A97-E2CBEF7533F8}" type="pres">
      <dgm:prSet presAssocID="{9BAACA85-25CF-4727-B4D0-D1D2989747B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F381CE-1960-481E-883C-EC2BC716FAC7}" type="pres">
      <dgm:prSet presAssocID="{B4BCE405-16F6-4B5E-95D5-FF92E6BD3F2B}" presName="composite" presStyleCnt="0"/>
      <dgm:spPr/>
    </dgm:pt>
    <dgm:pt modelId="{75518901-4747-443F-83DC-176322E28D2D}" type="pres">
      <dgm:prSet presAssocID="{B4BCE405-16F6-4B5E-95D5-FF92E6BD3F2B}" presName="bentUpArrow1" presStyleLbl="alignImgPlace1" presStyleIdx="0" presStyleCnt="2" custScaleX="62260" custScaleY="76867" custLinFactNeighborX="-21162" custLinFactNeighborY="-12964"/>
      <dgm:spPr/>
    </dgm:pt>
    <dgm:pt modelId="{09FE35A7-04BD-45B4-84BC-4700413B7041}" type="pres">
      <dgm:prSet presAssocID="{B4BCE405-16F6-4B5E-95D5-FF92E6BD3F2B}" presName="ParentText" presStyleLbl="node1" presStyleIdx="0" presStyleCnt="3" custScaleX="219990" custScaleY="78449" custLinFactNeighborX="24070" custLinFactNeighborY="-25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D7990-B5BB-45B2-9D79-1B105EDDC2B2}" type="pres">
      <dgm:prSet presAssocID="{B4BCE405-16F6-4B5E-95D5-FF92E6BD3F2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217C1-3DB8-404E-A729-68B9876C0C53}" type="pres">
      <dgm:prSet presAssocID="{32BD64AE-D162-4D52-B83E-0EF53B207134}" presName="sibTrans" presStyleCnt="0"/>
      <dgm:spPr/>
    </dgm:pt>
    <dgm:pt modelId="{A3542160-2B02-4C16-890E-416B9A7143F0}" type="pres">
      <dgm:prSet presAssocID="{43945DAA-60FF-427E-A26B-A97351482DE2}" presName="composite" presStyleCnt="0"/>
      <dgm:spPr/>
    </dgm:pt>
    <dgm:pt modelId="{A0F27A97-D6B6-4644-A721-8F4707D69398}" type="pres">
      <dgm:prSet presAssocID="{43945DAA-60FF-427E-A26B-A97351482DE2}" presName="bentUpArrow1" presStyleLbl="alignImgPlace1" presStyleIdx="1" presStyleCnt="2" custScaleX="135420" custScaleY="93473" custLinFactNeighborX="-71333" custLinFactNeighborY="-21230"/>
      <dgm:spPr/>
    </dgm:pt>
    <dgm:pt modelId="{FF51197F-C8AA-4381-9FC1-EA9B3847AF0E}" type="pres">
      <dgm:prSet presAssocID="{43945DAA-60FF-427E-A26B-A97351482DE2}" presName="ParentText" presStyleLbl="node1" presStyleIdx="1" presStyleCnt="3" custScaleX="221908" custScaleY="78183" custLinFactNeighborX="-87639" custLinFactNeighborY="-53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D34C7-A6B6-4F00-A76A-AC09E05F2C01}" type="pres">
      <dgm:prSet presAssocID="{43945DAA-60FF-427E-A26B-A97351482DE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CAE9B-33E3-40DF-9AE5-77A9D55163C0}" type="pres">
      <dgm:prSet presAssocID="{DE040363-600B-4952-9D65-074A69C0029A}" presName="sibTrans" presStyleCnt="0"/>
      <dgm:spPr/>
    </dgm:pt>
    <dgm:pt modelId="{E331EA3D-E1ED-467E-A2F8-489ECFA19B54}" type="pres">
      <dgm:prSet presAssocID="{B7524D32-A80E-4D79-9BBB-69E3502F1C27}" presName="composite" presStyleCnt="0"/>
      <dgm:spPr/>
    </dgm:pt>
    <dgm:pt modelId="{EA1876F1-CA51-4A7C-B5DD-6245AC835A80}" type="pres">
      <dgm:prSet presAssocID="{B7524D32-A80E-4D79-9BBB-69E3502F1C27}" presName="ParentText" presStyleLbl="node1" presStyleIdx="2" presStyleCnt="3" custScaleX="200157" custScaleY="100734" custLinFactNeighborX="12474" custLinFactNeighborY="-189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33D18-5B89-4AEB-B3AC-2F073C4080BE}" type="presOf" srcId="{B4BCE405-16F6-4B5E-95D5-FF92E6BD3F2B}" destId="{09FE35A7-04BD-45B4-84BC-4700413B7041}" srcOrd="0" destOrd="0" presId="urn:microsoft.com/office/officeart/2005/8/layout/StepDownProcess"/>
    <dgm:cxn modelId="{AC8E8EC1-B2FC-48ED-80AD-FB51E7380F3E}" srcId="{9BAACA85-25CF-4727-B4D0-D1D2989747B1}" destId="{B7524D32-A80E-4D79-9BBB-69E3502F1C27}" srcOrd="2" destOrd="0" parTransId="{92B56EA8-008C-49B9-853C-377DBF916098}" sibTransId="{40D245D1-01AF-44D9-A0EF-5A6FE498F38D}"/>
    <dgm:cxn modelId="{02F3BE80-79E5-432F-8107-4EBA5DDACD23}" type="presOf" srcId="{9BAACA85-25CF-4727-B4D0-D1D2989747B1}" destId="{E07B5647-8CED-4307-8A97-E2CBEF7533F8}" srcOrd="0" destOrd="0" presId="urn:microsoft.com/office/officeart/2005/8/layout/StepDownProcess"/>
    <dgm:cxn modelId="{80CC0219-4D54-4087-97F2-4E7ACE181519}" srcId="{9BAACA85-25CF-4727-B4D0-D1D2989747B1}" destId="{43945DAA-60FF-427E-A26B-A97351482DE2}" srcOrd="1" destOrd="0" parTransId="{B3B23FA2-6431-4398-9DCB-95D56E863EC5}" sibTransId="{DE040363-600B-4952-9D65-074A69C0029A}"/>
    <dgm:cxn modelId="{DC67E39A-34D4-4E38-A1F6-FD11056590FA}" type="presOf" srcId="{43945DAA-60FF-427E-A26B-A97351482DE2}" destId="{FF51197F-C8AA-4381-9FC1-EA9B3847AF0E}" srcOrd="0" destOrd="0" presId="urn:microsoft.com/office/officeart/2005/8/layout/StepDownProcess"/>
    <dgm:cxn modelId="{A756E090-0CD2-4B58-BCF0-88231A9697C6}" type="presOf" srcId="{B7524D32-A80E-4D79-9BBB-69E3502F1C27}" destId="{EA1876F1-CA51-4A7C-B5DD-6245AC835A80}" srcOrd="0" destOrd="0" presId="urn:microsoft.com/office/officeart/2005/8/layout/StepDownProcess"/>
    <dgm:cxn modelId="{7DD36A17-F11F-44D7-AE15-2556549FEFB0}" srcId="{9BAACA85-25CF-4727-B4D0-D1D2989747B1}" destId="{B4BCE405-16F6-4B5E-95D5-FF92E6BD3F2B}" srcOrd="0" destOrd="0" parTransId="{04A7489E-6F38-4978-9F08-8C35463F6CDE}" sibTransId="{32BD64AE-D162-4D52-B83E-0EF53B207134}"/>
    <dgm:cxn modelId="{35B364DD-1E26-4B28-9CE4-F79F4C11F53A}" type="presParOf" srcId="{E07B5647-8CED-4307-8A97-E2CBEF7533F8}" destId="{B9F381CE-1960-481E-883C-EC2BC716FAC7}" srcOrd="0" destOrd="0" presId="urn:microsoft.com/office/officeart/2005/8/layout/StepDownProcess"/>
    <dgm:cxn modelId="{23507B00-DE71-4058-B1D9-7E86B2578ACF}" type="presParOf" srcId="{B9F381CE-1960-481E-883C-EC2BC716FAC7}" destId="{75518901-4747-443F-83DC-176322E28D2D}" srcOrd="0" destOrd="0" presId="urn:microsoft.com/office/officeart/2005/8/layout/StepDownProcess"/>
    <dgm:cxn modelId="{8F93FAF4-7A7E-4060-8C61-192271DECF42}" type="presParOf" srcId="{B9F381CE-1960-481E-883C-EC2BC716FAC7}" destId="{09FE35A7-04BD-45B4-84BC-4700413B7041}" srcOrd="1" destOrd="0" presId="urn:microsoft.com/office/officeart/2005/8/layout/StepDownProcess"/>
    <dgm:cxn modelId="{4D328151-D706-4069-934B-CB56BA8A6862}" type="presParOf" srcId="{B9F381CE-1960-481E-883C-EC2BC716FAC7}" destId="{370D7990-B5BB-45B2-9D79-1B105EDDC2B2}" srcOrd="2" destOrd="0" presId="urn:microsoft.com/office/officeart/2005/8/layout/StepDownProcess"/>
    <dgm:cxn modelId="{E53B59DF-7ADF-4B7A-8895-312308B01767}" type="presParOf" srcId="{E07B5647-8CED-4307-8A97-E2CBEF7533F8}" destId="{53C217C1-3DB8-404E-A729-68B9876C0C53}" srcOrd="1" destOrd="0" presId="urn:microsoft.com/office/officeart/2005/8/layout/StepDownProcess"/>
    <dgm:cxn modelId="{723DDC72-2024-4FD9-AA9A-DE007477A189}" type="presParOf" srcId="{E07B5647-8CED-4307-8A97-E2CBEF7533F8}" destId="{A3542160-2B02-4C16-890E-416B9A7143F0}" srcOrd="2" destOrd="0" presId="urn:microsoft.com/office/officeart/2005/8/layout/StepDownProcess"/>
    <dgm:cxn modelId="{675DA7A1-58F6-45CD-B8FC-69A942449EF8}" type="presParOf" srcId="{A3542160-2B02-4C16-890E-416B9A7143F0}" destId="{A0F27A97-D6B6-4644-A721-8F4707D69398}" srcOrd="0" destOrd="0" presId="urn:microsoft.com/office/officeart/2005/8/layout/StepDownProcess"/>
    <dgm:cxn modelId="{B4D22530-2EF6-4C8C-B9ED-9506BFB2A477}" type="presParOf" srcId="{A3542160-2B02-4C16-890E-416B9A7143F0}" destId="{FF51197F-C8AA-4381-9FC1-EA9B3847AF0E}" srcOrd="1" destOrd="0" presId="urn:microsoft.com/office/officeart/2005/8/layout/StepDownProcess"/>
    <dgm:cxn modelId="{1789FC02-E1AD-413D-811D-CF58D0FD3DDC}" type="presParOf" srcId="{A3542160-2B02-4C16-890E-416B9A7143F0}" destId="{04BD34C7-A6B6-4F00-A76A-AC09E05F2C01}" srcOrd="2" destOrd="0" presId="urn:microsoft.com/office/officeart/2005/8/layout/StepDownProcess"/>
    <dgm:cxn modelId="{C10D35CB-E2E2-4913-BED0-469241C92060}" type="presParOf" srcId="{E07B5647-8CED-4307-8A97-E2CBEF7533F8}" destId="{E36CAE9B-33E3-40DF-9AE5-77A9D55163C0}" srcOrd="3" destOrd="0" presId="urn:microsoft.com/office/officeart/2005/8/layout/StepDownProcess"/>
    <dgm:cxn modelId="{84D738AD-9D49-4168-8E11-864F08D173BD}" type="presParOf" srcId="{E07B5647-8CED-4307-8A97-E2CBEF7533F8}" destId="{E331EA3D-E1ED-467E-A2F8-489ECFA19B54}" srcOrd="4" destOrd="0" presId="urn:microsoft.com/office/officeart/2005/8/layout/StepDownProcess"/>
    <dgm:cxn modelId="{8CC1A867-CBDF-4B45-B847-2AE789E3CB32}" type="presParOf" srcId="{E331EA3D-E1ED-467E-A2F8-489ECFA19B54}" destId="{EA1876F1-CA51-4A7C-B5DD-6245AC835A8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8B58F-4C73-479E-9E44-945581B55D2B}">
      <dsp:nvSpPr>
        <dsp:cNvPr id="0" name=""/>
        <dsp:cNvSpPr/>
      </dsp:nvSpPr>
      <dsp:spPr>
        <a:xfrm>
          <a:off x="324303" y="491139"/>
          <a:ext cx="2797611" cy="1927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098C3-EE26-4C70-9076-6F59FC4FD554}">
      <dsp:nvSpPr>
        <dsp:cNvPr id="0" name=""/>
        <dsp:cNvSpPr/>
      </dsp:nvSpPr>
      <dsp:spPr>
        <a:xfrm>
          <a:off x="0" y="2451585"/>
          <a:ext cx="3443804" cy="103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 ПОДКЛЮЧЕНИЕ</a:t>
          </a:r>
          <a:endParaRPr lang="ru-RU" sz="3000" kern="1200" dirty="0"/>
        </a:p>
      </dsp:txBody>
      <dsp:txXfrm>
        <a:off x="0" y="2451585"/>
        <a:ext cx="3443804" cy="1037913"/>
      </dsp:txXfrm>
    </dsp:sp>
    <dsp:sp modelId="{3D9ECA25-C792-4781-885D-9DEE81043147}">
      <dsp:nvSpPr>
        <dsp:cNvPr id="0" name=""/>
        <dsp:cNvSpPr/>
      </dsp:nvSpPr>
      <dsp:spPr>
        <a:xfrm>
          <a:off x="3724890" y="491139"/>
          <a:ext cx="2797611" cy="1927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8DB9B-8E33-4EFD-9C74-9C4D7EA22815}">
      <dsp:nvSpPr>
        <dsp:cNvPr id="0" name=""/>
        <dsp:cNvSpPr/>
      </dsp:nvSpPr>
      <dsp:spPr>
        <a:xfrm>
          <a:off x="3725393" y="2451585"/>
          <a:ext cx="2797611" cy="103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 ПОДДЕРЖКУ 24/7</a:t>
          </a:r>
          <a:endParaRPr lang="ru-RU" sz="3000" kern="1200" dirty="0"/>
        </a:p>
      </dsp:txBody>
      <dsp:txXfrm>
        <a:off x="3725393" y="2451585"/>
        <a:ext cx="2797611" cy="1037913"/>
      </dsp:txXfrm>
    </dsp:sp>
    <dsp:sp modelId="{F4627A18-B1F3-423E-9B45-5F3CE63EA360}">
      <dsp:nvSpPr>
        <dsp:cNvPr id="0" name=""/>
        <dsp:cNvSpPr/>
      </dsp:nvSpPr>
      <dsp:spPr>
        <a:xfrm>
          <a:off x="6802380" y="491139"/>
          <a:ext cx="2797611" cy="1927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C0BE7-A69C-402A-A745-21F89AA2AB57}">
      <dsp:nvSpPr>
        <dsp:cNvPr id="0" name=""/>
        <dsp:cNvSpPr/>
      </dsp:nvSpPr>
      <dsp:spPr>
        <a:xfrm>
          <a:off x="6803583" y="2504633"/>
          <a:ext cx="2797611" cy="103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 ПРОДАЖУ БИЛЕТОВ</a:t>
          </a:r>
          <a:endParaRPr lang="ru-RU" sz="3000" kern="1200" dirty="0"/>
        </a:p>
      </dsp:txBody>
      <dsp:txXfrm>
        <a:off x="6803583" y="2504633"/>
        <a:ext cx="2797611" cy="1037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18901-4747-443F-83DC-176322E28D2D}">
      <dsp:nvSpPr>
        <dsp:cNvPr id="0" name=""/>
        <dsp:cNvSpPr/>
      </dsp:nvSpPr>
      <dsp:spPr>
        <a:xfrm rot="5400000">
          <a:off x="2048305" y="1480835"/>
          <a:ext cx="1039806" cy="9588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E35A7-04BD-45B4-84BC-4700413B7041}">
      <dsp:nvSpPr>
        <dsp:cNvPr id="0" name=""/>
        <dsp:cNvSpPr/>
      </dsp:nvSpPr>
      <dsp:spPr>
        <a:xfrm>
          <a:off x="1041265" y="0"/>
          <a:ext cx="5009630" cy="12504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Подписать договор с </a:t>
          </a:r>
          <a:r>
            <a:rPr lang="en-US" sz="2800" kern="1200" dirty="0" smtClean="0"/>
            <a:t>INTICKETS</a:t>
          </a:r>
          <a:endParaRPr lang="ru-RU" sz="2800" kern="1200" dirty="0"/>
        </a:p>
      </dsp:txBody>
      <dsp:txXfrm>
        <a:off x="1102318" y="61053"/>
        <a:ext cx="4887524" cy="1128349"/>
      </dsp:txXfrm>
    </dsp:sp>
    <dsp:sp modelId="{370D7990-B5BB-45B2-9D79-1B105EDDC2B2}">
      <dsp:nvSpPr>
        <dsp:cNvPr id="0" name=""/>
        <dsp:cNvSpPr/>
      </dsp:nvSpPr>
      <dsp:spPr>
        <a:xfrm>
          <a:off x="4136560" y="18086"/>
          <a:ext cx="1656224" cy="1288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27A97-D6B6-4644-A721-8F4707D69398}">
      <dsp:nvSpPr>
        <dsp:cNvPr id="0" name=""/>
        <dsp:cNvSpPr/>
      </dsp:nvSpPr>
      <dsp:spPr>
        <a:xfrm rot="5400000">
          <a:off x="3729001" y="2287742"/>
          <a:ext cx="1264441" cy="20855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1197F-C8AA-4381-9FC1-EA9B3847AF0E}">
      <dsp:nvSpPr>
        <dsp:cNvPr id="0" name=""/>
        <dsp:cNvSpPr/>
      </dsp:nvSpPr>
      <dsp:spPr>
        <a:xfrm>
          <a:off x="1041247" y="1436880"/>
          <a:ext cx="5053307" cy="12462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Зайти в ЛИЧНЫЙ КАБИНЕТ</a:t>
          </a: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https://user.intickets.ru/user</a:t>
          </a:r>
          <a:endParaRPr lang="ru-RU" sz="2800" kern="1200" dirty="0"/>
        </a:p>
      </dsp:txBody>
      <dsp:txXfrm>
        <a:off x="1102093" y="1497726"/>
        <a:ext cx="4931615" cy="1124523"/>
      </dsp:txXfrm>
    </dsp:sp>
    <dsp:sp modelId="{04BD34C7-A6B6-4F00-A76A-AC09E05F2C01}">
      <dsp:nvSpPr>
        <dsp:cNvPr id="0" name=""/>
        <dsp:cNvSpPr/>
      </dsp:nvSpPr>
      <dsp:spPr>
        <a:xfrm>
          <a:off x="6702227" y="1500157"/>
          <a:ext cx="1656224" cy="1288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876F1-CA51-4A7C-B5DD-6245AC835A80}">
      <dsp:nvSpPr>
        <dsp:cNvPr id="0" name=""/>
        <dsp:cNvSpPr/>
      </dsp:nvSpPr>
      <dsp:spPr>
        <a:xfrm>
          <a:off x="5864858" y="2792584"/>
          <a:ext cx="4557991" cy="1605671"/>
        </a:xfrm>
        <a:prstGeom prst="roundRect">
          <a:avLst>
            <a:gd name="adj" fmla="val 1667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УРА!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МОЖНО ПРОДАВАТЬ БИЛЕТЫ!</a:t>
          </a:r>
          <a:endParaRPr lang="ru-RU" sz="2800" kern="1200" dirty="0"/>
        </a:p>
      </dsp:txBody>
      <dsp:txXfrm>
        <a:off x="5943255" y="2870981"/>
        <a:ext cx="4401197" cy="144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F176D-0455-41DD-BC6D-B9B93E333A7E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FBB6-AC12-456A-A9E1-34D33258B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5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FBB6-AC12-456A-A9E1-34D33258B2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54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FBB6-AC12-456A-A9E1-34D33258B2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3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FBB6-AC12-456A-A9E1-34D33258B2F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2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1FBB6-AC12-456A-A9E1-34D33258B2F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1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0846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8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3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26465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8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8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9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1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63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33B4EE3-9894-475F-A939-424D3658120D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60B36DC-5E0C-42B6-B632-61D9FFDE72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887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tickets.ru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tickets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7696" y="1739290"/>
            <a:ext cx="8361229" cy="3008856"/>
          </a:xfrm>
        </p:spPr>
        <p:txBody>
          <a:bodyPr/>
          <a:lstStyle/>
          <a:p>
            <a:r>
              <a:rPr lang="ru-RU" dirty="0" smtClean="0"/>
              <a:t>как стать участником программы «</a:t>
            </a:r>
            <a:r>
              <a:rPr lang="ru-RU" dirty="0" err="1" smtClean="0"/>
              <a:t>пк</a:t>
            </a:r>
            <a:r>
              <a:rPr lang="ru-RU" dirty="0" smtClean="0"/>
              <a:t>»?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36" y="4738876"/>
            <a:ext cx="1719071" cy="966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77" y="1051963"/>
            <a:ext cx="1853699" cy="6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Вкладка </a:t>
            </a:r>
            <a:r>
              <a:rPr lang="ru-RU" b="1" dirty="0" smtClean="0"/>
              <a:t>«Банковские счета» </a:t>
            </a:r>
            <a:r>
              <a:rPr lang="ru-RU" dirty="0" smtClean="0"/>
              <a:t>в личном кабинете </a:t>
            </a:r>
            <a:r>
              <a:rPr lang="en-US" b="1" dirty="0" smtClean="0"/>
              <a:t>Pro</a:t>
            </a:r>
            <a:r>
              <a:rPr lang="ru-RU" b="1" dirty="0" smtClean="0"/>
              <a:t>.</a:t>
            </a:r>
            <a:r>
              <a:rPr lang="ru-RU" b="1" dirty="0" err="1" smtClean="0"/>
              <a:t>Культура.РФ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3" y="2962495"/>
            <a:ext cx="10181492" cy="33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4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560" y="1915280"/>
            <a:ext cx="8361229" cy="3008856"/>
          </a:xfrm>
        </p:spPr>
        <p:txBody>
          <a:bodyPr anchor="ctr"/>
          <a:lstStyle/>
          <a:p>
            <a:r>
              <a:rPr lang="ru-RU" sz="5000" dirty="0" smtClean="0"/>
              <a:t>Шаг 4</a:t>
            </a:r>
            <a:br>
              <a:rPr lang="ru-RU" sz="5000" dirty="0" smtClean="0"/>
            </a:br>
            <a:r>
              <a:rPr lang="ru-RU" sz="5000" dirty="0" smtClean="0"/>
              <a:t>Правила </a:t>
            </a:r>
            <a:r>
              <a:rPr lang="ru-RU" sz="5000" dirty="0" smtClean="0"/>
              <a:t>оформления места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3335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502920"/>
            <a:ext cx="9601200" cy="6190488"/>
          </a:xfrm>
        </p:spPr>
        <p:txBody>
          <a:bodyPr>
            <a:noAutofit/>
          </a:bodyPr>
          <a:lstStyle/>
          <a:p>
            <a:pPr algn="just"/>
            <a:r>
              <a:rPr lang="ru-RU" sz="3000" dirty="0"/>
              <a:t>Место – это площадка, на которой проводится событие </a:t>
            </a:r>
            <a:r>
              <a:rPr lang="ru-RU" sz="3000" dirty="0" smtClean="0"/>
              <a:t>вашего </a:t>
            </a:r>
            <a:r>
              <a:rPr lang="ru-RU" sz="3000" dirty="0"/>
              <a:t>учреждения. </a:t>
            </a:r>
            <a:endParaRPr lang="ru-RU" sz="3000" dirty="0" smtClean="0"/>
          </a:p>
          <a:p>
            <a:endParaRPr lang="ru-RU" sz="3000" dirty="0" smtClean="0"/>
          </a:p>
          <a:p>
            <a:pPr algn="just"/>
            <a:r>
              <a:rPr lang="ru-RU" sz="3000" dirty="0"/>
              <a:t>Место является важной составляющей при оформлении события. Для того чтобы добавить информацию о мероприятии в систему, необходимо прикрепить место, в котором оно будет проходить. </a:t>
            </a:r>
            <a:endParaRPr lang="ru-RU" sz="3000" dirty="0" smtClean="0"/>
          </a:p>
          <a:p>
            <a:endParaRPr lang="ru-RU" sz="3000" dirty="0" smtClean="0"/>
          </a:p>
          <a:p>
            <a:pPr algn="just"/>
            <a:r>
              <a:rPr lang="ru-RU" sz="3000" dirty="0" smtClean="0">
                <a:solidFill>
                  <a:srgbClr val="FF0000"/>
                </a:solidFill>
              </a:rPr>
              <a:t>ВАЖНО!</a:t>
            </a:r>
            <a:r>
              <a:rPr lang="ru-RU" sz="3000" dirty="0" smtClean="0"/>
              <a:t> </a:t>
            </a:r>
            <a:r>
              <a:rPr lang="ru-RU" sz="3000" dirty="0"/>
              <a:t>В разделе «Места» учреждения размещают информацию исключительно о себе и своих структурных подразделениях. </a:t>
            </a:r>
          </a:p>
        </p:txBody>
      </p:sp>
    </p:spTree>
    <p:extLst>
      <p:ext uri="{BB962C8B-B14F-4D97-AF65-F5344CB8AC3E}">
        <p14:creationId xmlns:p14="http://schemas.microsoft.com/office/powerpoint/2010/main" val="35285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848008"/>
              </p:ext>
            </p:extLst>
          </p:nvPr>
        </p:nvGraphicFramePr>
        <p:xfrm>
          <a:off x="1371600" y="1527048"/>
          <a:ext cx="9601200" cy="494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424807239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394222263"/>
                    </a:ext>
                  </a:extLst>
                </a:gridCol>
              </a:tblGrid>
              <a:tr h="4261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НУЖНО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НЕЛЬЗЯ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070034"/>
                  </a:ext>
                </a:extLst>
              </a:tr>
              <a:tr h="68840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Использовать упрощённое, популярное среди аудитории наименование.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Использовать слишком длинные названия.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31285"/>
                  </a:ext>
                </a:extLst>
              </a:tr>
              <a:tr h="98343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Раскрывать аббревиатуры типа СДК, ТЮЗ и т. 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Использовать аббревиатуры организационно-правовой формы, например ГКУК, ФГБК, МБУ ДО.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48887"/>
                  </a:ext>
                </a:extLst>
              </a:tr>
              <a:tr h="98343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Использовать кавычки вида «...».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Писать о принадлежности места. </a:t>
                      </a:r>
                    </a:p>
                    <a:p>
                      <a:pPr algn="just"/>
                      <a:r>
                        <a:rPr lang="ru-RU" dirty="0" smtClean="0"/>
                        <a:t>Эту информацию можно дать в описании или чате </a:t>
                      </a:r>
                      <a:r>
                        <a:rPr lang="ru-RU" dirty="0" err="1" smtClean="0"/>
                        <a:t>модерации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9635"/>
                  </a:ext>
                </a:extLst>
              </a:tr>
              <a:tr h="186852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r>
                        <a:rPr lang="ru-RU" dirty="0" smtClean="0"/>
                        <a:t>Детская школа искусств № 1 города Белгорода 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r>
                        <a:rPr lang="ru-RU" dirty="0" smtClean="0"/>
                        <a:t>Октябрьский сельский дом культуры 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●</a:t>
                      </a:r>
                      <a:r>
                        <a:rPr lang="ru-RU" dirty="0" smtClean="0"/>
                        <a:t>Библиотечно-информационный центр г. Фролово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r>
                        <a:rPr lang="ru-RU" dirty="0" smtClean="0"/>
                        <a:t>МБУ ДО «Детская школа искусств № 1 города Белгорода» 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r>
                        <a:rPr lang="ru-RU" dirty="0" smtClean="0"/>
                        <a:t>Октябрьский СДК </a:t>
                      </a:r>
                    </a:p>
                    <a:p>
                      <a:pPr algn="just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r>
                        <a:rPr lang="ru-RU" dirty="0" smtClean="0"/>
                        <a:t>Муниципальное казённое учреждение культуры «Библиотечно-информационный центр» города Фролово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99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1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ОСНОВНОЕ ИЗОБРАЖЕНИЕ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66875"/>
            <a:ext cx="9601200" cy="4514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Фото должно быть: 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размером не менее 600 x 400 пикселей;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горизонтальным;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хорошего качества;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без обрезанных элементов, без надписей и копирайта, без отображения даты, без дополнительных элементов, добавленных с помощью графического редактора</a:t>
            </a:r>
            <a:r>
              <a:rPr lang="ru-RU" sz="2500" dirty="0" smtClean="0"/>
              <a:t>; </a:t>
            </a:r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желательно без посетителей и сотрудников учреждения (если на фото попали люди, они не должны закрывать собой интерьер или здание)</a:t>
            </a:r>
          </a:p>
        </p:txBody>
      </p:sp>
    </p:spTree>
    <p:extLst>
      <p:ext uri="{BB962C8B-B14F-4D97-AF65-F5344CB8AC3E}">
        <p14:creationId xmlns:p14="http://schemas.microsoft.com/office/powerpoint/2010/main" val="11361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ФОТО ЗДАНИЯ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28750"/>
            <a:ext cx="4627736" cy="2295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66" y="1428750"/>
            <a:ext cx="4575434" cy="2295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995445"/>
            <a:ext cx="4625472" cy="2310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66" y="3995445"/>
            <a:ext cx="4578773" cy="22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КАТЕГОРИЯ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47799"/>
            <a:ext cx="9601200" cy="5114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● библиотеки; </a:t>
            </a:r>
            <a:endParaRPr lang="ru-RU" dirty="0" smtClean="0"/>
          </a:p>
          <a:p>
            <a:pPr marL="0" indent="0">
              <a:buNone/>
            </a:pPr>
            <a:r>
              <a:rPr lang="ru-RU" sz="2500" b="1" dirty="0" smtClean="0"/>
              <a:t>● </a:t>
            </a:r>
            <a:r>
              <a:rPr lang="ru-RU" sz="2500" b="1" dirty="0"/>
              <a:t>дворцы культуры и клубы; </a:t>
            </a:r>
            <a:endParaRPr lang="ru-RU" sz="2500" b="1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кинотеатры;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концертные площадки;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культурное наследие;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музеи и галереи;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образовательные учреждения;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памятники;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парки;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театры;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цирки;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прочее. </a:t>
            </a:r>
          </a:p>
        </p:txBody>
      </p:sp>
    </p:spTree>
    <p:extLst>
      <p:ext uri="{BB962C8B-B14F-4D97-AF65-F5344CB8AC3E}">
        <p14:creationId xmlns:p14="http://schemas.microsoft.com/office/powerpoint/2010/main" val="32392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ВМЕСТИМОСТЬ ЗАЛОВ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04950"/>
            <a:ext cx="9601200" cy="4362450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/>
              <a:t>Максимальная </a:t>
            </a:r>
            <a:r>
              <a:rPr lang="ru-RU" sz="2500" dirty="0"/>
              <a:t>вместимость всех залов (помещений для проведения мероприятий) места для одного сеанса. </a:t>
            </a:r>
            <a:endParaRPr lang="ru-RU" sz="2500" dirty="0" smtClean="0"/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Если </a:t>
            </a:r>
            <a:r>
              <a:rPr lang="ru-RU" sz="2500" dirty="0"/>
              <a:t>в залах (помещениях) на постоянной основе есть посадочные места и также подразумеваются дополнительные – укажите суммарную вместимость: </a:t>
            </a:r>
            <a:r>
              <a:rPr lang="ru-RU" sz="2500" b="1" dirty="0"/>
              <a:t>основные места + примерное количество дополнительных. </a:t>
            </a:r>
          </a:p>
        </p:txBody>
      </p:sp>
    </p:spTree>
    <p:extLst>
      <p:ext uri="{BB962C8B-B14F-4D97-AF65-F5344CB8AC3E}">
        <p14:creationId xmlns:p14="http://schemas.microsoft.com/office/powerpoint/2010/main" val="42256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 ЗАЛОВ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81149"/>
            <a:ext cx="9601200" cy="4848225"/>
          </a:xfrm>
        </p:spPr>
        <p:txBody>
          <a:bodyPr>
            <a:noAutofit/>
          </a:bodyPr>
          <a:lstStyle/>
          <a:p>
            <a:pPr algn="just"/>
            <a:r>
              <a:rPr lang="ru-RU" sz="2500" dirty="0"/>
              <a:t>Ф</a:t>
            </a:r>
            <a:r>
              <a:rPr lang="ru-RU" sz="2500" dirty="0" smtClean="0"/>
              <a:t>отографии </a:t>
            </a:r>
            <a:r>
              <a:rPr lang="ru-RU" sz="2500" dirty="0"/>
              <a:t>всех залов (помещений для проведения мероприятий). Если таких помещений несколько – нужно загрузить фотографию каждого их них</a:t>
            </a:r>
            <a:r>
              <a:rPr lang="ru-RU" sz="2500" dirty="0" smtClean="0"/>
              <a:t>.</a:t>
            </a:r>
          </a:p>
          <a:p>
            <a:pPr algn="just"/>
            <a:r>
              <a:rPr lang="ru-RU" sz="2500" dirty="0"/>
              <a:t>На изображении должно быть видно весь зал (помещение). </a:t>
            </a:r>
            <a:endParaRPr lang="ru-RU" sz="2500" dirty="0" smtClean="0"/>
          </a:p>
          <a:p>
            <a:pPr algn="just"/>
            <a:r>
              <a:rPr lang="ru-RU" sz="2500" dirty="0" smtClean="0"/>
              <a:t>Если </a:t>
            </a:r>
            <a:r>
              <a:rPr lang="ru-RU" sz="2500" dirty="0"/>
              <a:t>зал большой и сфотографировать его полностью не получается – добавьте фотографии общего вида интерьера с разных ракурсов. </a:t>
            </a:r>
            <a:endParaRPr lang="ru-RU" sz="2500" dirty="0" smtClean="0"/>
          </a:p>
          <a:p>
            <a:pPr algn="just"/>
            <a:r>
              <a:rPr lang="ru-RU" sz="2500" dirty="0" smtClean="0"/>
              <a:t>В </a:t>
            </a:r>
            <a:r>
              <a:rPr lang="ru-RU" sz="2500" dirty="0"/>
              <a:t>идеале на фото не должно быть людей: интерьер и посадочные места должны быть хорошо видны. Фотографии должны быть хорошего качества, без копирайта. </a:t>
            </a:r>
            <a:endParaRPr lang="ru-RU" sz="2500" dirty="0" smtClean="0"/>
          </a:p>
          <a:p>
            <a:pPr algn="just"/>
            <a:r>
              <a:rPr lang="ru-RU" sz="2500" dirty="0" smtClean="0"/>
              <a:t>Максимальное </a:t>
            </a:r>
            <a:r>
              <a:rPr lang="ru-RU" sz="2500" dirty="0"/>
              <a:t>количество – 20 изображений.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3325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ИДЕНТИФИКАТОР ЕАИС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/>
              <a:t>Поле обязательно к заполнению в местах категории «Кинотеатры». </a:t>
            </a:r>
          </a:p>
        </p:txBody>
      </p:sp>
    </p:spTree>
    <p:extLst>
      <p:ext uri="{BB962C8B-B14F-4D97-AF65-F5344CB8AC3E}">
        <p14:creationId xmlns:p14="http://schemas.microsoft.com/office/powerpoint/2010/main" val="27358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3939"/>
            <a:ext cx="9601200" cy="844062"/>
          </a:xfrm>
        </p:spPr>
        <p:txBody>
          <a:bodyPr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8740" y="2048609"/>
            <a:ext cx="2606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Получить </a:t>
            </a:r>
            <a:r>
              <a:rPr lang="ru-RU" dirty="0"/>
              <a:t>платежный терминал для приема оплаты Пушкинской картой и/или подключить билетного оператора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59194" y="2039816"/>
            <a:ext cx="260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Зарегистрироваться на платформе </a:t>
            </a:r>
            <a:r>
              <a:rPr lang="en-US" dirty="0" smtClean="0"/>
              <a:t>PRO</a:t>
            </a:r>
            <a:r>
              <a:rPr lang="ru-RU" dirty="0" smtClean="0"/>
              <a:t>.</a:t>
            </a:r>
            <a:r>
              <a:rPr lang="ru-RU" dirty="0" err="1" smtClean="0"/>
              <a:t>Культура.РФ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78286" y="2039816"/>
            <a:ext cx="260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Указать </a:t>
            </a:r>
            <a:r>
              <a:rPr lang="ru-RU" dirty="0"/>
              <a:t>на платформе «</a:t>
            </a:r>
            <a:r>
              <a:rPr lang="en-US" dirty="0"/>
              <a:t>PRO</a:t>
            </a:r>
            <a:r>
              <a:rPr lang="ru-RU" dirty="0"/>
              <a:t>.</a:t>
            </a:r>
            <a:r>
              <a:rPr lang="ru-RU" dirty="0" err="1"/>
              <a:t>Культура.РФ</a:t>
            </a:r>
            <a:r>
              <a:rPr lang="ru-RU" dirty="0"/>
              <a:t>» банковский </a:t>
            </a:r>
            <a:r>
              <a:rPr lang="ru-RU" dirty="0" smtClean="0"/>
              <a:t>счет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78286" y="4598681"/>
            <a:ext cx="2606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Обеспечить </a:t>
            </a:r>
            <a:r>
              <a:rPr lang="ru-RU" dirty="0"/>
              <a:t>по своим каналам коммуникаций распространение информации о программе и о Вашем мероприятии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8740" y="4598681"/>
            <a:ext cx="260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Доработать </a:t>
            </a:r>
            <a:r>
              <a:rPr lang="ru-RU" dirty="0"/>
              <a:t>функционал для возможности </a:t>
            </a:r>
            <a:endParaRPr lang="ru-RU" dirty="0" smtClean="0"/>
          </a:p>
          <a:p>
            <a:pPr algn="ctr"/>
            <a:r>
              <a:rPr lang="ru-RU" dirty="0" smtClean="0"/>
              <a:t>онлайн-оплат </a:t>
            </a:r>
            <a:r>
              <a:rPr lang="ru-RU" dirty="0"/>
              <a:t>Пушкинской картой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59194" y="4598681"/>
            <a:ext cx="2606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Создать </a:t>
            </a:r>
            <a:r>
              <a:rPr lang="ru-RU" dirty="0"/>
              <a:t>необходимые сущности на платформе «</a:t>
            </a:r>
            <a:r>
              <a:rPr lang="en-US" dirty="0"/>
              <a:t>PRO</a:t>
            </a:r>
            <a:r>
              <a:rPr lang="ru-RU" dirty="0"/>
              <a:t>.</a:t>
            </a:r>
            <a:r>
              <a:rPr lang="ru-RU" dirty="0" err="1"/>
              <a:t>Культура.РФ</a:t>
            </a:r>
            <a:r>
              <a:rPr lang="ru-RU" dirty="0"/>
              <a:t>»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Место</a:t>
            </a:r>
          </a:p>
          <a:p>
            <a:pPr marL="285750" indent="-285750" algn="ctr">
              <a:buFontTx/>
              <a:buChar char="-"/>
            </a:pPr>
            <a:r>
              <a:rPr lang="ru-RU" dirty="0"/>
              <a:t>Событие</a:t>
            </a:r>
          </a:p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70638" y="1529862"/>
            <a:ext cx="1257300" cy="439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1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53096" y="1529859"/>
            <a:ext cx="1257300" cy="439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3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43550" y="1529860"/>
            <a:ext cx="1257300" cy="439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2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70638" y="4159064"/>
            <a:ext cx="1257300" cy="439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4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43550" y="4159065"/>
            <a:ext cx="1257300" cy="439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5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53096" y="4159066"/>
            <a:ext cx="1257300" cy="439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Шаг 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236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/>
              <a:t>Теги – это ключевые слова, с помощью которых можно обозначить тематические и целевые особенности места. Например, «Дополнительное образование», «Ремесла и художественные промыслы», «Современное искусство» и др. </a:t>
            </a:r>
            <a:endParaRPr lang="ru-RU" sz="2500" dirty="0" smtClean="0"/>
          </a:p>
          <a:p>
            <a:pPr algn="just"/>
            <a:endParaRPr lang="ru-RU" sz="2500" dirty="0" smtClean="0"/>
          </a:p>
          <a:p>
            <a:pPr algn="just"/>
            <a:r>
              <a:rPr lang="ru-RU" sz="2800" dirty="0"/>
              <a:t>Тег «Доступная среда» добавляется автоматически, если заполнен блок «Доступная среда».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7272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ОПИСАНИЕ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33525"/>
            <a:ext cx="9601200" cy="4857750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/>
              <a:t>Добавьте краткий и интересный текст об истории создания, деятельности места, приведите основные факты.</a:t>
            </a:r>
          </a:p>
          <a:p>
            <a:pPr algn="just"/>
            <a:r>
              <a:rPr lang="ru-RU" sz="2500" dirty="0" smtClean="0"/>
              <a:t>Технические </a:t>
            </a:r>
            <a:r>
              <a:rPr lang="ru-RU" sz="2500" dirty="0"/>
              <a:t>требования: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объём текста – 600–1000 </a:t>
            </a:r>
            <a:r>
              <a:rPr lang="ru-RU" sz="2500" dirty="0" smtClean="0"/>
              <a:t>символов; </a:t>
            </a:r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большой текст делите на абзацы и не забывайте ставить между ними </a:t>
            </a:r>
            <a:r>
              <a:rPr lang="ru-RU" sz="2500" dirty="0" smtClean="0"/>
              <a:t>пробелы; </a:t>
            </a:r>
          </a:p>
          <a:p>
            <a:pPr marL="0" indent="0" algn="just">
              <a:buNone/>
            </a:pPr>
            <a:r>
              <a:rPr lang="ru-RU" sz="2500" dirty="0" smtClean="0"/>
              <a:t>● нажимайте кнопку «Подготовить к </a:t>
            </a:r>
            <a:r>
              <a:rPr lang="ru-RU" sz="2500" dirty="0" err="1" smtClean="0"/>
              <a:t>модерации</a:t>
            </a:r>
            <a:r>
              <a:rPr lang="ru-RU" sz="2500" dirty="0" smtClean="0"/>
              <a:t>» – она позволяет убрать лишние пробелы, заменить дефис на тире и поставить кавычки - «ёлочки» вместо кавычек -«лапок», а также очистить текст от условного форматирования и выровнять его по левому краю.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4632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НЕЛЬЗЯ УКАЗЫВАТЬ В </a:t>
            </a:r>
            <a:r>
              <a:rPr lang="ru-RU" b="1" dirty="0" smtClean="0"/>
              <a:t>ОПИСАНИИ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72008"/>
              </p:ext>
            </p:extLst>
          </p:nvPr>
        </p:nvGraphicFramePr>
        <p:xfrm>
          <a:off x="1371600" y="1504950"/>
          <a:ext cx="96012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:a16="http://schemas.microsoft.com/office/drawing/2014/main" val="1109370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rgbClr val="FF0000"/>
                          </a:solidFill>
                        </a:rPr>
                        <a:t>НЕЛЬЗЯ</a:t>
                      </a:r>
                      <a:endParaRPr lang="ru-RU" sz="3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7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подробно расписывать цели и задачи учреждения; 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9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использовать выдержки из официальных документов;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5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писать историю села/города;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48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писать от первого («мы приглашаем», «наш») и второго («вы», «для вас») лица;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4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ставить лишние пробелы (двойные, пробел перед запятой);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использовать кавычки-«лапки» – "…" (допустимы только кавычки-«ёлочки» – «…»);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1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употреблять дефис (-) вместо тире (–) и наоборот;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726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● использовать графические символы.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4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6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ДОЛЖНО БЫТЬ В </a:t>
            </a:r>
            <a:r>
              <a:rPr lang="ru-RU" b="1" dirty="0" smtClean="0"/>
              <a:t>ОПИСАНИИ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Информация, которую рекомендуется указать в описании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Дом (дворец) культуры или сельский клуб: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дата и история создания;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клубные формирования и их успехи;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dirty="0"/>
              <a:t>чем живёт Дом культуры (Дворец культуры, клуб) сегодня.</a:t>
            </a:r>
          </a:p>
        </p:txBody>
      </p:sp>
    </p:spTree>
    <p:extLst>
      <p:ext uri="{BB962C8B-B14F-4D97-AF65-F5344CB8AC3E}">
        <p14:creationId xmlns:p14="http://schemas.microsoft.com/office/powerpoint/2010/main" val="37972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ХОРОШЕГО </a:t>
            </a:r>
            <a:r>
              <a:rPr lang="ru-RU" b="1" dirty="0" smtClean="0"/>
              <a:t>ОПИСАНИЯ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19225"/>
            <a:ext cx="9601200" cy="4448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История Дома культуры в деревне </a:t>
            </a:r>
            <a:r>
              <a:rPr lang="ru-RU" dirty="0" err="1"/>
              <a:t>Мышкино</a:t>
            </a:r>
            <a:r>
              <a:rPr lang="ru-RU" dirty="0"/>
              <a:t> началась в 1944 году. Сейчас он является любимым местом комфортного досуга, общения и творческой самореализации жителей.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Доме культуры проводятся занятия кружков для всех возрастных групп: кружок декоративно-прикладного творчества «Вдохновенье», кружок рисования «Радуга», литературно-художественный кружок «Сударыня», клуб пожилого человека «Надежда», кружок по домоводству для пожилых людей «Домашняя академия». Для каждой возрастной группы создана авторская программа обучения. Количество участников кружка постоянно </a:t>
            </a:r>
            <a:r>
              <a:rPr lang="ru-RU" dirty="0" smtClean="0"/>
              <a:t>увеличивается.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коллективе постоянно ведется не только учебная работа, но и организуются выставки, конкурсы и экскурсии, проводятся беседы по искусству, праздничные вечера. В дружеской атмосфере проходят различные праздники и концертные программы. Самым массовым и горячо любимым мероприятием д. </a:t>
            </a:r>
            <a:r>
              <a:rPr lang="ru-RU" dirty="0" err="1"/>
              <a:t>Мышкино</a:t>
            </a:r>
            <a:r>
              <a:rPr lang="ru-RU" dirty="0"/>
              <a:t> является День села </a:t>
            </a:r>
            <a:r>
              <a:rPr lang="ru-RU" dirty="0" err="1"/>
              <a:t>Мышкино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5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ГАЛЕРЕЯ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В галерее можно разместить интересные фотографии с мероприятий или интерьеры здания (не более 7 изображений). </a:t>
            </a:r>
            <a:endParaRPr lang="ru-RU" sz="2500" dirty="0" smtClean="0"/>
          </a:p>
          <a:p>
            <a:r>
              <a:rPr lang="ru-RU" sz="2500" dirty="0" smtClean="0"/>
              <a:t>Картинки </a:t>
            </a:r>
            <a:r>
              <a:rPr lang="ru-RU" sz="2500" dirty="0"/>
              <a:t>должны быть хорошего качества и высокого разрешения, без копирайта. </a:t>
            </a:r>
          </a:p>
        </p:txBody>
      </p:sp>
    </p:spTree>
    <p:extLst>
      <p:ext uri="{BB962C8B-B14F-4D97-AF65-F5344CB8AC3E}">
        <p14:creationId xmlns:p14="http://schemas.microsoft.com/office/powerpoint/2010/main" val="27427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ДОСТУПНАЯ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Выберите категории посетителей-инвалидов, для посещения которых адаптировано ваше учреждение, и отметьте условия доступности вашей площадки для каждой из выбранных категорий</a:t>
            </a:r>
            <a:r>
              <a:rPr lang="ru-RU" sz="2500" dirty="0" smtClean="0"/>
              <a:t>.</a:t>
            </a:r>
          </a:p>
          <a:p>
            <a:endParaRPr lang="ru-RU" sz="2500" dirty="0" smtClean="0"/>
          </a:p>
          <a:p>
            <a:r>
              <a:rPr lang="ru-RU" sz="2500" dirty="0"/>
              <a:t>Если ваше место не доступно для лиц с ограниченными возможностями, поставьте галочку в одноименном поле. </a:t>
            </a:r>
          </a:p>
        </p:txBody>
      </p:sp>
    </p:spTree>
    <p:extLst>
      <p:ext uri="{BB962C8B-B14F-4D97-AF65-F5344CB8AC3E}">
        <p14:creationId xmlns:p14="http://schemas.microsoft.com/office/powerpoint/2010/main" val="41033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ЛЬГОТЫ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/>
              <a:t>Укажите, предоставляются ли льготы на посещение места. </a:t>
            </a:r>
            <a:endParaRPr lang="ru-RU" sz="2500" dirty="0" smtClean="0"/>
          </a:p>
          <a:p>
            <a:pPr algn="just"/>
            <a:r>
              <a:rPr lang="ru-RU" sz="2500" dirty="0" smtClean="0"/>
              <a:t>Если </a:t>
            </a:r>
            <a:r>
              <a:rPr lang="ru-RU" sz="2500" dirty="0"/>
              <a:t>нет – поставьте отметку «Льготы не предоставляются». </a:t>
            </a:r>
            <a:endParaRPr lang="ru-RU" sz="2500" dirty="0" smtClean="0"/>
          </a:p>
          <a:p>
            <a:pPr algn="just"/>
            <a:r>
              <a:rPr lang="ru-RU" sz="2500" dirty="0" smtClean="0"/>
              <a:t>Если </a:t>
            </a:r>
            <a:r>
              <a:rPr lang="ru-RU" sz="2500" dirty="0"/>
              <a:t>да – выберите «Льготы предоставляются» и отметьте категории граждан, которым они доступны, вид льготы и перечень документов, подтверждающих право на льготу. При наличии других условий получения льготы перечислите их в специальном поле. </a:t>
            </a:r>
          </a:p>
        </p:txBody>
      </p:sp>
    </p:spTree>
    <p:extLst>
      <p:ext uri="{BB962C8B-B14F-4D97-AF65-F5344CB8AC3E}">
        <p14:creationId xmlns:p14="http://schemas.microsoft.com/office/powerpoint/2010/main" val="27036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85949"/>
            <a:ext cx="9601200" cy="4067175"/>
          </a:xfrm>
        </p:spPr>
        <p:txBody>
          <a:bodyPr>
            <a:noAutofit/>
          </a:bodyPr>
          <a:lstStyle/>
          <a:p>
            <a:pPr algn="just"/>
            <a:r>
              <a:rPr lang="ru-RU" sz="2500" dirty="0"/>
              <a:t>Укажите ссылки на сайт, сообщества в социальных сетях, адрес электронной почты. </a:t>
            </a:r>
            <a:endParaRPr lang="ru-RU" sz="2500" dirty="0" smtClean="0"/>
          </a:p>
          <a:p>
            <a:pPr algn="just"/>
            <a:r>
              <a:rPr lang="ru-RU" sz="2500" dirty="0" smtClean="0"/>
              <a:t>Для </a:t>
            </a:r>
            <a:r>
              <a:rPr lang="ru-RU" sz="2500" dirty="0"/>
              <a:t>поля «Телефон» используйте только цифры, без скобок, пробелов и дефисов. </a:t>
            </a:r>
            <a:endParaRPr lang="ru-RU" sz="2500" dirty="0" smtClean="0"/>
          </a:p>
          <a:p>
            <a:pPr algn="just"/>
            <a:r>
              <a:rPr lang="ru-RU" sz="2500" dirty="0" smtClean="0"/>
              <a:t>Например</a:t>
            </a:r>
            <a:r>
              <a:rPr lang="ru-RU" sz="2500" dirty="0"/>
              <a:t>: 4952721231 или 3841050756. </a:t>
            </a:r>
            <a:endParaRPr lang="ru-RU" sz="2500" dirty="0" smtClean="0"/>
          </a:p>
          <a:p>
            <a:pPr algn="just"/>
            <a:r>
              <a:rPr lang="ru-RU" sz="2500" dirty="0" smtClean="0"/>
              <a:t>В </a:t>
            </a:r>
            <a:r>
              <a:rPr lang="ru-RU" sz="2500" dirty="0"/>
              <a:t>комментарии к номеру напишите название отдела, ответственного лица. </a:t>
            </a:r>
            <a:endParaRPr lang="ru-RU" sz="2500" dirty="0" smtClean="0"/>
          </a:p>
          <a:p>
            <a:pPr algn="just"/>
            <a:r>
              <a:rPr lang="ru-RU" sz="2500" dirty="0" smtClean="0"/>
              <a:t>Писать </a:t>
            </a:r>
            <a:r>
              <a:rPr lang="ru-RU" sz="2500" dirty="0"/>
              <a:t>комментарии «проводной», «мобильный», «стационарный» не нужно. </a:t>
            </a:r>
          </a:p>
        </p:txBody>
      </p:sp>
    </p:spTree>
    <p:extLst>
      <p:ext uri="{BB962C8B-B14F-4D97-AF65-F5344CB8AC3E}">
        <p14:creationId xmlns:p14="http://schemas.microsoft.com/office/powerpoint/2010/main" val="19364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04950"/>
            <a:ext cx="9601200" cy="4895850"/>
          </a:xfrm>
        </p:spPr>
        <p:txBody>
          <a:bodyPr>
            <a:noAutofit/>
          </a:bodyPr>
          <a:lstStyle/>
          <a:p>
            <a:r>
              <a:rPr lang="ru-RU" sz="2500" dirty="0"/>
              <a:t>Сначала выберите регион/район и населённый пункт в двух первых полях, затем улицу и дом. </a:t>
            </a:r>
            <a:endParaRPr lang="ru-RU" sz="2500" dirty="0" smtClean="0"/>
          </a:p>
          <a:p>
            <a:r>
              <a:rPr lang="ru-RU" sz="2500" dirty="0" smtClean="0"/>
              <a:t>Если </a:t>
            </a:r>
            <a:r>
              <a:rPr lang="ru-RU" sz="2500" dirty="0"/>
              <a:t>улица и дом не отображаются в выпадающих списках, заполните эти поля вручную</a:t>
            </a:r>
            <a:r>
              <a:rPr lang="ru-RU" sz="2500" dirty="0" smtClean="0"/>
              <a:t>.</a:t>
            </a:r>
          </a:p>
          <a:p>
            <a:r>
              <a:rPr lang="ru-RU" sz="2500" dirty="0"/>
              <a:t>После этого нажмите на кнопку «Определить координаты». </a:t>
            </a:r>
            <a:endParaRPr lang="ru-RU" sz="2500" dirty="0" smtClean="0"/>
          </a:p>
          <a:p>
            <a:r>
              <a:rPr lang="ru-RU" sz="2500" dirty="0" smtClean="0"/>
              <a:t>Проверьте </a:t>
            </a:r>
            <a:r>
              <a:rPr lang="ru-RU" sz="2500" dirty="0"/>
              <a:t>точку на карте, при необходимости вы можете её изменить, нажав на карту и используя колесо мышки для увеличения/уменьшения изображения. </a:t>
            </a:r>
            <a:endParaRPr lang="ru-RU" sz="2500" dirty="0" smtClean="0"/>
          </a:p>
          <a:p>
            <a:r>
              <a:rPr lang="ru-RU" sz="2500" dirty="0" smtClean="0"/>
              <a:t>Нажмите </a:t>
            </a:r>
            <a:r>
              <a:rPr lang="ru-RU" sz="2500" dirty="0"/>
              <a:t>«Сохранить», чтобы изменения сохранились</a:t>
            </a:r>
            <a:r>
              <a:rPr lang="ru-RU" sz="2500" dirty="0" smtClean="0"/>
              <a:t>.</a:t>
            </a:r>
          </a:p>
          <a:p>
            <a:r>
              <a:rPr lang="ru-RU" sz="2500" dirty="0"/>
              <a:t>В поле «Комментарий к адресу» кратко опишите, как добраться до места  </a:t>
            </a:r>
          </a:p>
        </p:txBody>
      </p:sp>
    </p:spTree>
    <p:extLst>
      <p:ext uri="{BB962C8B-B14F-4D97-AF65-F5344CB8AC3E}">
        <p14:creationId xmlns:p14="http://schemas.microsoft.com/office/powerpoint/2010/main" val="26383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72761"/>
            <a:ext cx="9601200" cy="3581400"/>
          </a:xfrm>
        </p:spPr>
        <p:txBody>
          <a:bodyPr anchor="ctr">
            <a:normAutofit/>
          </a:bodyPr>
          <a:lstStyle/>
          <a:p>
            <a:r>
              <a:rPr lang="ru-RU" sz="3000" dirty="0" smtClean="0"/>
              <a:t>1 вариант</a:t>
            </a:r>
          </a:p>
          <a:p>
            <a:pPr marL="0" indent="0">
              <a:buNone/>
            </a:pPr>
            <a:r>
              <a:rPr lang="ru-RU" sz="3000" dirty="0" smtClean="0"/>
              <a:t>Аренда платежного терминала</a:t>
            </a:r>
          </a:p>
          <a:p>
            <a:pPr marL="0" indent="0">
              <a:buNone/>
            </a:pPr>
            <a:endParaRPr lang="ru-RU" sz="3000" dirty="0" smtClean="0"/>
          </a:p>
          <a:p>
            <a:r>
              <a:rPr lang="ru-RU" sz="3000" dirty="0" smtClean="0"/>
              <a:t>2 вариант</a:t>
            </a:r>
          </a:p>
          <a:p>
            <a:pPr marL="0" indent="0">
              <a:buNone/>
            </a:pPr>
            <a:r>
              <a:rPr lang="ru-RU" sz="3000" dirty="0" smtClean="0"/>
              <a:t>Договор с билетным оператором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000755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ВРЕМЯ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Проставьте галочки и укажите необходимые интервалы работы со времени начала до времени окончания</a:t>
            </a:r>
            <a:r>
              <a:rPr lang="ru-RU" sz="2500" dirty="0" smtClean="0"/>
              <a:t>.</a:t>
            </a:r>
          </a:p>
          <a:p>
            <a:pPr marL="0" indent="0">
              <a:buNone/>
            </a:pPr>
            <a:r>
              <a:rPr lang="ru-RU" sz="2500" dirty="0" smtClean="0"/>
              <a:t> </a:t>
            </a:r>
          </a:p>
          <a:p>
            <a:r>
              <a:rPr lang="ru-RU" sz="2500" dirty="0" smtClean="0"/>
              <a:t>В </a:t>
            </a:r>
            <a:r>
              <a:rPr lang="ru-RU" sz="2500" dirty="0"/>
              <a:t>поле «Комментарий ко времени работы» укажите время обеденного (технического) перерыва, санитарный день, зимний или летний график работы и т. п.</a:t>
            </a:r>
          </a:p>
        </p:txBody>
      </p:sp>
    </p:spTree>
    <p:extLst>
      <p:ext uri="{BB962C8B-B14F-4D97-AF65-F5344CB8AC3E}">
        <p14:creationId xmlns:p14="http://schemas.microsoft.com/office/powerpoint/2010/main" val="21207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43049"/>
            <a:ext cx="9601200" cy="5133976"/>
          </a:xfrm>
        </p:spPr>
        <p:txBody>
          <a:bodyPr>
            <a:noAutofit/>
          </a:bodyPr>
          <a:lstStyle/>
          <a:p>
            <a:pPr algn="just"/>
            <a:r>
              <a:rPr lang="ru-RU" sz="2500" dirty="0"/>
              <a:t>Когда заполните все поля, нажмите на кнопку «Отправить на </a:t>
            </a:r>
            <a:r>
              <a:rPr lang="ru-RU" sz="2500" dirty="0" err="1"/>
              <a:t>модерацию</a:t>
            </a:r>
            <a:r>
              <a:rPr lang="ru-RU" sz="2500" dirty="0"/>
              <a:t>»: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место появится в личном кабинете, однако не будет подтверждённым;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подтвердить правильность сведений о месте может только модератор. После проверки места вы получите оповещение на почту.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Обратите </a:t>
            </a:r>
            <a:r>
              <a:rPr lang="ru-RU" sz="2500" dirty="0"/>
              <a:t>внимание: к событию можно прикрепить место только со статусом «Подтверждено».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Чтобы </a:t>
            </a:r>
            <a:r>
              <a:rPr lang="ru-RU" sz="2500" dirty="0"/>
              <a:t>место оперативно прошло </a:t>
            </a:r>
            <a:r>
              <a:rPr lang="ru-RU" sz="2500" dirty="0" err="1"/>
              <a:t>модерацию</a:t>
            </a:r>
            <a:r>
              <a:rPr lang="ru-RU" sz="2500" dirty="0"/>
              <a:t> и стало подтверждённым, следует оформлять его в соответствии с правилами.</a:t>
            </a:r>
          </a:p>
        </p:txBody>
      </p:sp>
    </p:spTree>
    <p:extLst>
      <p:ext uri="{BB962C8B-B14F-4D97-AF65-F5344CB8AC3E}">
        <p14:creationId xmlns:p14="http://schemas.microsoft.com/office/powerpoint/2010/main" val="9247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560" y="1915280"/>
            <a:ext cx="8361229" cy="3008856"/>
          </a:xfrm>
        </p:spPr>
        <p:txBody>
          <a:bodyPr/>
          <a:lstStyle/>
          <a:p>
            <a:r>
              <a:rPr lang="ru-RU" dirty="0" smtClean="0"/>
              <a:t>Правила оформления СОБЫТИЯ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4" y="4085651"/>
            <a:ext cx="2880359" cy="1620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21" y="1125115"/>
            <a:ext cx="2859600" cy="10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Событие – это анонс культурного мероприятия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 smtClean="0"/>
              <a:t>4 </a:t>
            </a:r>
            <a:r>
              <a:rPr lang="ru-RU" sz="2500" dirty="0"/>
              <a:t>главных правила оформления: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событие должно соответствовать культурной тематике;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событие должно проходить на территории РФ;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событие должно быть описано на русском языке;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событие должно быть добавлено/отредактировано не позднее, чем за 5 дней до начала проведения, чтобы оно успело пройти </a:t>
            </a:r>
            <a:r>
              <a:rPr lang="ru-RU" sz="2500" dirty="0" err="1"/>
              <a:t>модерацию</a:t>
            </a:r>
            <a:r>
              <a:rPr lang="ru-RU" sz="2500" dirty="0"/>
              <a:t> и выгрузиться на портал «</a:t>
            </a:r>
            <a:r>
              <a:rPr lang="ru-RU" sz="2500" dirty="0" err="1"/>
              <a:t>Культура.РФ</a:t>
            </a:r>
            <a:r>
              <a:rPr lang="ru-RU" sz="2500" dirty="0"/>
              <a:t>» и ресурсы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4182642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42403"/>
              </p:ext>
            </p:extLst>
          </p:nvPr>
        </p:nvGraphicFramePr>
        <p:xfrm>
          <a:off x="1371600" y="1428750"/>
          <a:ext cx="96012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11644335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220411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НУЖНО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НЕЛЬЗЯ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5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использовать родовое понятие – слово или словосочетание, которое описывает формат мероприятия: выставка, спектакль, концертная программа и т. д.;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использовать слишком длинные заголовки – не указывайте место проведения или любую другую информацию, которая и так представлена в других полях.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24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использовать кавычки-«елочки» – «...».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использовать кавычки-«лапки» – "...";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79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ставить точку в конце названия.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04256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71600" y="3931920"/>
            <a:ext cx="9601200" cy="268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ПРИМЕРЫ ПРАВИЛЬНОГО НАЗВАНИЯ:</a:t>
            </a:r>
          </a:p>
          <a:p>
            <a:pPr algn="ctr"/>
            <a:endParaRPr lang="ru-RU" sz="2500" dirty="0" smtClean="0"/>
          </a:p>
          <a:p>
            <a:pPr algn="just"/>
            <a:r>
              <a:rPr lang="ru-RU" sz="2500" dirty="0" smtClean="0"/>
              <a:t>● </a:t>
            </a:r>
            <a:r>
              <a:rPr lang="ru-RU" sz="2500" dirty="0"/>
              <a:t>VII Дальневосточный зимний фестиваль </a:t>
            </a:r>
            <a:r>
              <a:rPr lang="ru-RU" sz="2500" dirty="0" smtClean="0"/>
              <a:t>искусств</a:t>
            </a:r>
          </a:p>
          <a:p>
            <a:pPr algn="just"/>
            <a:r>
              <a:rPr lang="ru-RU" sz="2500" dirty="0" smtClean="0"/>
              <a:t> </a:t>
            </a:r>
          </a:p>
          <a:p>
            <a:pPr algn="just"/>
            <a:r>
              <a:rPr lang="ru-RU" sz="2500" dirty="0" smtClean="0"/>
              <a:t>● </a:t>
            </a:r>
            <a:r>
              <a:rPr lang="ru-RU" sz="2500" dirty="0"/>
              <a:t>Выставка «Как это было: к 40-летию Олимпиады-80</a:t>
            </a:r>
            <a:r>
              <a:rPr lang="ru-RU" sz="2500" dirty="0" smtClean="0"/>
              <a:t>»</a:t>
            </a:r>
          </a:p>
          <a:p>
            <a:pPr algn="just"/>
            <a:r>
              <a:rPr lang="ru-RU" sz="2500" dirty="0" smtClean="0"/>
              <a:t> </a:t>
            </a:r>
          </a:p>
          <a:p>
            <a:pPr algn="just"/>
            <a:r>
              <a:rPr lang="ru-RU" sz="2500" dirty="0" smtClean="0"/>
              <a:t>● </a:t>
            </a:r>
            <a:r>
              <a:rPr lang="ru-RU" sz="2500" dirty="0"/>
              <a:t>Спектакль «Лес» </a:t>
            </a:r>
          </a:p>
        </p:txBody>
      </p:sp>
    </p:spTree>
    <p:extLst>
      <p:ext uri="{BB962C8B-B14F-4D97-AF65-F5344CB8AC3E}">
        <p14:creationId xmlns:p14="http://schemas.microsoft.com/office/powerpoint/2010/main" val="574434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1168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НЕПРАВИЛЬНОЕ НАЗВАНИЕ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944118"/>
            <a:ext cx="9601200" cy="5733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●</a:t>
            </a:r>
            <a:r>
              <a:rPr lang="ru-RU" sz="2800" dirty="0" smtClean="0"/>
              <a:t> </a:t>
            </a:r>
            <a:r>
              <a:rPr lang="ru-RU" sz="2800" dirty="0"/>
              <a:t>«Хорошее настроение» – нет родового слова, читатель не поймет, что за мероприятие. </a:t>
            </a:r>
            <a:r>
              <a:rPr lang="ru-RU" sz="2800" u="sng" dirty="0"/>
              <a:t>Если исправить: Концерт «Хорошее настроение»; </a:t>
            </a:r>
            <a:endParaRPr lang="ru-RU" sz="2800" u="sng" dirty="0" smtClean="0"/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●</a:t>
            </a:r>
            <a:r>
              <a:rPr lang="ru-RU" sz="2800" dirty="0" smtClean="0"/>
              <a:t> </a:t>
            </a:r>
            <a:r>
              <a:rPr lang="ru-RU" sz="2800" dirty="0"/>
              <a:t>Пушкинскую программу приготовил Музей книги Чехова на «Ночь музеев» для сахалинцев – много информации для названия в афише: и место, и аудитория, и повод. </a:t>
            </a:r>
            <a:r>
              <a:rPr lang="ru-RU" sz="2800" u="sng" dirty="0"/>
              <a:t>Если исправить: Ночь музеев в Музее книги Чехова; </a:t>
            </a:r>
            <a:endParaRPr lang="ru-RU" sz="2800" u="sng" dirty="0" smtClean="0"/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●</a:t>
            </a:r>
            <a:r>
              <a:rPr lang="ru-RU" sz="2800" dirty="0" smtClean="0"/>
              <a:t> </a:t>
            </a:r>
            <a:r>
              <a:rPr lang="ru-RU" sz="2800" dirty="0"/>
              <a:t>Выставка скульптуры и графики заслуженного художника Российской Федерации Олега </a:t>
            </a:r>
            <a:r>
              <a:rPr lang="ru-RU" sz="2800" dirty="0" err="1"/>
              <a:t>Закоморного</a:t>
            </a:r>
            <a:r>
              <a:rPr lang="ru-RU" sz="2800" dirty="0"/>
              <a:t> «Дети в искусстве» – длинное название, попытка уместить целый анонс в заголовок. </a:t>
            </a:r>
            <a:r>
              <a:rPr lang="ru-RU" sz="2800" u="sng" dirty="0"/>
              <a:t>Если исправить: Выставка «Дети в искусстве».</a:t>
            </a:r>
            <a:endParaRPr lang="ru-RU" sz="2500" u="sng" dirty="0" smtClean="0"/>
          </a:p>
        </p:txBody>
      </p:sp>
    </p:spTree>
    <p:extLst>
      <p:ext uri="{BB962C8B-B14F-4D97-AF65-F5344CB8AC3E}">
        <p14:creationId xmlns:p14="http://schemas.microsoft.com/office/powerpoint/2010/main" val="245288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ОСНОВНОЕ ИЗОБРАЖЕНИЕ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992749"/>
              </p:ext>
            </p:extLst>
          </p:nvPr>
        </p:nvGraphicFramePr>
        <p:xfrm>
          <a:off x="1371600" y="1636776"/>
          <a:ext cx="96012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152">
                  <a:extLst>
                    <a:ext uri="{9D8B030D-6E8A-4147-A177-3AD203B41FA5}">
                      <a16:colId xmlns:a16="http://schemas.microsoft.com/office/drawing/2014/main" val="826200150"/>
                    </a:ext>
                  </a:extLst>
                </a:gridCol>
                <a:gridCol w="4956048">
                  <a:extLst>
                    <a:ext uri="{9D8B030D-6E8A-4147-A177-3AD203B41FA5}">
                      <a16:colId xmlns:a16="http://schemas.microsoft.com/office/drawing/2014/main" val="4192403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ТЕХНИЧЕСКИЕ ТРЕБОВАНИЯ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НЕЛЬЗЯ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8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размер не менее 630 х 420 пикселей;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использовать афишу, коллаж, картинку с надписями или копирайтом;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33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горизонтальный формат;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использовать фото с обрезанными элементами, рамками, искусственно наложенным фоном;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84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хорошее качество;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использовать одно и то же изображение для анонсов актуальных мероприятий;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1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ОБЯЗАТЕЛЬНО!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dirty="0" smtClean="0"/>
                        <a:t>указывайте автора, тип источника и источник фотографии в соответствующих полях.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использовать изображения с алкоголем, сигаретами, наркотическими веществами, оружием;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3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дублировать основное фото в разделе «Галерея» – такие повторы модераторы удаляют.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6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678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73" y="3447288"/>
            <a:ext cx="4829830" cy="3218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3447288"/>
            <a:ext cx="4291584" cy="3218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19" y="109728"/>
            <a:ext cx="4291584" cy="3218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109728"/>
            <a:ext cx="5731419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6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КАТЕГОРИЯ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99032"/>
            <a:ext cx="9601200" cy="53126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● </a:t>
            </a:r>
            <a:r>
              <a:rPr lang="ru-RU" b="1" dirty="0"/>
              <a:t>Встречи. </a:t>
            </a:r>
            <a:r>
              <a:rPr lang="ru-RU" dirty="0"/>
              <a:t>Игра, конкурс, викторина, экскурсия, беседа, информационный час, акция, творческий вечер, презентация книги, </a:t>
            </a:r>
            <a:r>
              <a:rPr lang="ru-RU" dirty="0" err="1"/>
              <a:t>квест</a:t>
            </a:r>
            <a:r>
              <a:rPr lang="ru-RU" dirty="0"/>
              <a:t>, турнир.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Выставки.</a:t>
            </a:r>
            <a:r>
              <a:rPr lang="ru-RU" dirty="0"/>
              <a:t> Постоянная выставка, временная выставка, виртуальная выставка, открытие выставки.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Концерты.</a:t>
            </a:r>
            <a:r>
              <a:rPr lang="ru-RU" dirty="0"/>
              <a:t> Концерт, музыкальный конкурс, музыкальный фестиваль.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Обучение.</a:t>
            </a:r>
            <a:r>
              <a:rPr lang="ru-RU" dirty="0"/>
              <a:t> Мастер-класс, лекция, курс, </a:t>
            </a:r>
            <a:r>
              <a:rPr lang="ru-RU" dirty="0" err="1"/>
              <a:t>вебинар</a:t>
            </a:r>
            <a:r>
              <a:rPr lang="ru-RU" dirty="0"/>
              <a:t>, семинар, конференция.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Спектакли.</a:t>
            </a:r>
            <a:r>
              <a:rPr lang="ru-RU" dirty="0"/>
              <a:t> Все театральные представления.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Праздники.</a:t>
            </a:r>
            <a:r>
              <a:rPr lang="ru-RU" dirty="0"/>
              <a:t> Фестивали, народные гулянья, утренники. Категории нет для событий, участвующих в программе «Пушкинская карта».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Экскурсии.</a:t>
            </a:r>
            <a:r>
              <a:rPr lang="ru-RU" dirty="0"/>
              <a:t> Музейные и не только программы в сопровождении экскурсовода.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Кино.</a:t>
            </a:r>
            <a:r>
              <a:rPr lang="ru-RU" dirty="0"/>
              <a:t> Показ фильма (+ тег «Кинопоказ») для обычных событий. Если вы анонсируете кинопоказ в рамках «Пушкинской карты», поставьте галочку «Участвует в проекте «Пушкинская карта» и выберите фильм из предложенных шаблонов (подробнее – в инструкции).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b="1" dirty="0"/>
              <a:t>Прочие.</a:t>
            </a:r>
            <a:r>
              <a:rPr lang="ru-RU" dirty="0"/>
              <a:t> Любое мероприятие, которому не подходит другая категория (интернет-конкурсы, акции в социальных сетях, прием заявок на участие и т. п.). Категории нет для событий, участвующих в программе «Пушкинская карта». </a:t>
            </a:r>
          </a:p>
        </p:txBody>
      </p:sp>
    </p:spTree>
    <p:extLst>
      <p:ext uri="{BB962C8B-B14F-4D97-AF65-F5344CB8AC3E}">
        <p14:creationId xmlns:p14="http://schemas.microsoft.com/office/powerpoint/2010/main" val="13427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ВОЗРАСТНОЕ ОГРАНИЧЕНИЕ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90472"/>
            <a:ext cx="9601200" cy="4928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/>
              <a:t>● если возрастных ограничений нет, выберите 0+; 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3000" dirty="0" smtClean="0"/>
              <a:t>● если </a:t>
            </a:r>
            <a:r>
              <a:rPr lang="ru-RU" sz="3000" dirty="0"/>
              <a:t>подходящего варианта в классификаторе нет, например, ваша программа – для детей от 8 до 12 лет, укажите нижний порог и допишите в описании точно, для какой возрастной категории предназначено мероприятие; </a:t>
            </a:r>
            <a:endParaRPr lang="ru-RU" sz="3000" dirty="0" smtClean="0"/>
          </a:p>
          <a:p>
            <a:pPr marL="0" indent="0" algn="just">
              <a:buNone/>
            </a:pPr>
            <a:r>
              <a:rPr lang="ru-RU" sz="3000" dirty="0" smtClean="0"/>
              <a:t>● </a:t>
            </a:r>
            <a:r>
              <a:rPr lang="ru-RU" sz="3000" dirty="0"/>
              <a:t>если ваше мероприятие ориентировано на старшее поколение, не указывайте это как 18+. Выберите подходящий по закону ценз, а уже в описании сделайте пометку, что это программа для пожилых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307192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41" y="859346"/>
            <a:ext cx="9141089" cy="12481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БИЛЕТНЫЙ ОПЕРАТОР</a:t>
            </a:r>
            <a:endParaRPr lang="ru-RU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602" y="5055807"/>
            <a:ext cx="5541518" cy="97008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САЙТ: </a:t>
            </a:r>
            <a:r>
              <a:rPr lang="en-US" dirty="0">
                <a:hlinkClick r:id="rId2"/>
              </a:rPr>
              <a:t>https://intickets.ru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КОНТАКТНЫЙ НОМЕР: </a:t>
            </a:r>
            <a:r>
              <a:rPr lang="ru-RU" dirty="0"/>
              <a:t>8 (495) 225-54-22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95" y="2488435"/>
            <a:ext cx="4397719" cy="17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УЧАВСТВУЕТ В ПРОЕКТЕ «ПУШКИНСКАЯ КАРТА»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оле </a:t>
            </a:r>
            <a:r>
              <a:rPr lang="ru-RU" dirty="0"/>
              <a:t>доступно только тем учреждениям, у которых стоит отметка об участии в проекте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проекте могут принимать участие следующие виды мероприятий: спектакли, выставки, фестивали, концерты, концертные программы, творческие вечера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ваше событие подходит под один из перечисленных видов, поставьте отметку в поле «Участвует в проекте «Пушкинская карта». </a:t>
            </a:r>
          </a:p>
        </p:txBody>
      </p:sp>
    </p:spTree>
    <p:extLst>
      <p:ext uri="{BB962C8B-B14F-4D97-AF65-F5344CB8AC3E}">
        <p14:creationId xmlns:p14="http://schemas.microsoft.com/office/powerpoint/2010/main" val="3290369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ТЕРМИНАЛ И БИЛЕТНАЯ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494276"/>
          </a:xfrm>
        </p:spPr>
        <p:txBody>
          <a:bodyPr>
            <a:noAutofit/>
          </a:bodyPr>
          <a:lstStyle/>
          <a:p>
            <a:pPr algn="just"/>
            <a:r>
              <a:rPr lang="ru-RU" sz="2500" dirty="0"/>
              <a:t>Заполните поля «Терминал» и/или поле «Билетная система», если событие участвует в проекте «Пушкинская карта</a:t>
            </a:r>
            <a:r>
              <a:rPr lang="ru-RU" sz="2500" dirty="0" smtClean="0"/>
              <a:t>»:</a:t>
            </a:r>
          </a:p>
          <a:p>
            <a:pPr marL="0" indent="0" algn="just">
              <a:buNone/>
            </a:pPr>
            <a:r>
              <a:rPr lang="ru-RU" sz="2500" dirty="0"/>
              <a:t>● если вы продаете билеты через свой сайт, вам нужно заполнить поле «Терминал</a:t>
            </a:r>
            <a:r>
              <a:rPr lang="ru-RU" sz="2500" dirty="0" smtClean="0"/>
              <a:t>»</a:t>
            </a:r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если вы продаете билеты через билетного оператора, в поле «Билетная система» начните вводить название своей билетной системы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если билеты продаются и на сайте, и через билетную систему, можно заполнить оба поля. </a:t>
            </a:r>
          </a:p>
        </p:txBody>
      </p:sp>
    </p:spTree>
    <p:extLst>
      <p:ext uri="{BB962C8B-B14F-4D97-AF65-F5344CB8AC3E}">
        <p14:creationId xmlns:p14="http://schemas.microsoft.com/office/powerpoint/2010/main" val="2950342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/>
              <a:t>Как правильно указать стоимость посещения мероприятия: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бесплатное мероприятие – поставьте галочку «Бесплатно»;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платное мероприятие – укажите полную стоимость. Если стоимость посещения не фиксированная, вы можете ввести минимальную и максимальную цену.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Правильно</a:t>
            </a:r>
            <a:r>
              <a:rPr lang="ru-RU" sz="2500" dirty="0"/>
              <a:t>: от 100 до 250 руб.</a:t>
            </a:r>
          </a:p>
        </p:txBody>
      </p:sp>
    </p:spTree>
    <p:extLst>
      <p:ext uri="{BB962C8B-B14F-4D97-AF65-F5344CB8AC3E}">
        <p14:creationId xmlns:p14="http://schemas.microsoft.com/office/powerpoint/2010/main" val="1026500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ССЫЛКА НА ПОКУПКУ БИЛЕТА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36776"/>
            <a:ext cx="9601200" cy="4910328"/>
          </a:xfrm>
        </p:spPr>
        <p:txBody>
          <a:bodyPr>
            <a:noAutofit/>
          </a:bodyPr>
          <a:lstStyle/>
          <a:p>
            <a:pPr algn="just"/>
            <a:r>
              <a:rPr lang="ru-RU" sz="2500" dirty="0"/>
              <a:t>Если ваше мероприятие предполагает открытую интернет-продажу билетов, то укажите ссылку, пройдя по которой пользователи смогут их приобрести. </a:t>
            </a:r>
            <a:endParaRPr lang="ru-RU" sz="2500" dirty="0" smtClean="0"/>
          </a:p>
          <a:p>
            <a:pPr algn="just"/>
            <a:endParaRPr lang="ru-RU" sz="2500" dirty="0"/>
          </a:p>
          <a:p>
            <a:pPr algn="just"/>
            <a:r>
              <a:rPr lang="ru-RU" sz="2500" dirty="0" smtClean="0"/>
              <a:t>Для </a:t>
            </a:r>
            <a:r>
              <a:rPr lang="ru-RU" sz="2500" dirty="0"/>
              <a:t>событий «Пушкинской карты» онлайн-продажа билетов – обязательное условие. Ссылка должна вести на событие у билетного оператора или на страницу вашего учреждения, где продаются билеты. </a:t>
            </a:r>
          </a:p>
        </p:txBody>
      </p:sp>
    </p:spTree>
    <p:extLst>
      <p:ext uri="{BB962C8B-B14F-4D97-AF65-F5344CB8AC3E}">
        <p14:creationId xmlns:p14="http://schemas.microsoft.com/office/powerpoint/2010/main" val="3885406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07592"/>
            <a:ext cx="9601200" cy="5550408"/>
          </a:xfrm>
        </p:spPr>
        <p:txBody>
          <a:bodyPr>
            <a:noAutofit/>
          </a:bodyPr>
          <a:lstStyle/>
          <a:p>
            <a:pPr algn="just"/>
            <a:r>
              <a:rPr lang="ru-RU" sz="2500" dirty="0"/>
              <a:t>Теги – это ключевые слова, описывающие ваш анонс. </a:t>
            </a:r>
            <a:endParaRPr lang="ru-RU" sz="2500" dirty="0" smtClean="0"/>
          </a:p>
          <a:p>
            <a:pPr algn="just"/>
            <a:r>
              <a:rPr lang="ru-RU" sz="2500" dirty="0" smtClean="0"/>
              <a:t>Обозначьте </a:t>
            </a:r>
            <a:r>
              <a:rPr lang="ru-RU" sz="2500" dirty="0"/>
              <a:t>с их помощью тематические и целевые особенности события. </a:t>
            </a:r>
            <a:endParaRPr lang="ru-RU" sz="2500" dirty="0" smtClean="0"/>
          </a:p>
          <a:p>
            <a:pPr algn="just"/>
            <a:r>
              <a:rPr lang="ru-RU" sz="2500" dirty="0" smtClean="0"/>
              <a:t>Четыре </a:t>
            </a:r>
            <a:r>
              <a:rPr lang="ru-RU" sz="2500" dirty="0"/>
              <a:t>часто используемых тега: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     ● </a:t>
            </a:r>
            <a:r>
              <a:rPr lang="ru-RU" sz="2500" dirty="0"/>
              <a:t>«На воздухе» – ставьте для всех событий, проходящих на улице;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     ● </a:t>
            </a:r>
            <a:r>
              <a:rPr lang="ru-RU" sz="2500" dirty="0"/>
              <a:t>«Для детей» – ставьте для всех детских мероприятий;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     ● </a:t>
            </a:r>
            <a:r>
              <a:rPr lang="ru-RU" sz="2500" dirty="0"/>
              <a:t>«Доступная среда» – ставьте для анонса мероприятия, материально-технические условия проведения которого не препятствуют его посещению лицами с ОВЗ. В описании по возможности укажите, что именно предусмотрено для лиц с ОВЗ;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     ● </a:t>
            </a:r>
            <a:r>
              <a:rPr lang="ru-RU" sz="2500" dirty="0"/>
              <a:t>«Культура онлайн» – ставьте для виртуальных событий. </a:t>
            </a:r>
            <a:endParaRPr lang="ru-RU" sz="2500" dirty="0" smtClean="0"/>
          </a:p>
          <a:p>
            <a:pPr algn="just"/>
            <a:r>
              <a:rPr lang="ru-RU" sz="2500" dirty="0" smtClean="0"/>
              <a:t>Максимальное </a:t>
            </a:r>
            <a:r>
              <a:rPr lang="ru-RU" sz="2500" dirty="0"/>
              <a:t>количество тегов в событии – 10.</a:t>
            </a:r>
          </a:p>
        </p:txBody>
      </p:sp>
    </p:spTree>
    <p:extLst>
      <p:ext uri="{BB962C8B-B14F-4D97-AF65-F5344CB8AC3E}">
        <p14:creationId xmlns:p14="http://schemas.microsoft.com/office/powerpoint/2010/main" val="1020029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72768"/>
            <a:ext cx="9601200" cy="498348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Технические требования: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информативность – обязательно расскажите, что именно ждет читателя при посещении;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объем текста – от 500 до 1000 символов (для дополнительной информации можно оставить ссылку на подробности);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большой текст разбивайте на абзацы, так его легче читать;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нажимайте на кнопку «Подготовить к </a:t>
            </a:r>
            <a:r>
              <a:rPr lang="ru-RU" dirty="0" err="1"/>
              <a:t>модерации</a:t>
            </a:r>
            <a:r>
              <a:rPr lang="ru-RU" dirty="0"/>
              <a:t>» – она позволяет убрать лишние пробелы, заменить дефис на тире и поставить кавычки-«елочки» вместо других, а также очистить текст от условного форматирования и выровнять его по левому краю. Будьте внимательны: из-за технической особенности висячий дефис (фото-, видеоматериалы) заменяется на тире (фото-, видеоматериалы), поэтому после нажатия на кнопку бегло проверьте текст и при необходимости исправьте.</a:t>
            </a:r>
          </a:p>
        </p:txBody>
      </p:sp>
    </p:spTree>
    <p:extLst>
      <p:ext uri="{BB962C8B-B14F-4D97-AF65-F5344CB8AC3E}">
        <p14:creationId xmlns:p14="http://schemas.microsoft.com/office/powerpoint/2010/main" val="3589775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99616"/>
            <a:ext cx="9601200" cy="53583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</a:rPr>
              <a:t>Нельзя: </a:t>
            </a:r>
            <a:endParaRPr lang="ru-RU" sz="25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анонсировать мероприятия направлений: бизнес, политика, спорт, религия;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описывать цели и задачи;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писать текст полностью большими буквами (при помощи клавиши CAPS LOCK), если это не аббревиатуры;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писать от первого лица («мы приглашаем», «наш спектакль»);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ставить лишние пробелы (двойные, пробел перед запятой);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использовать кавычки «лапки» – "…" (допустимы только кавычки-«елочки» – «…»);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употреблять дефис (-) вместо тире (–) и наоборот;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выделять текст жирным шрифтом, курсивом, подчеркиванием;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использовать графические символы (смайлики, сердечки, квадратики и другие);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●</a:t>
            </a:r>
            <a:r>
              <a:rPr lang="ru-RU" dirty="0" smtClean="0"/>
              <a:t> </a:t>
            </a:r>
            <a:r>
              <a:rPr lang="ru-RU" dirty="0"/>
              <a:t>использовать стихотворения (можно только, например, в качестве эпиграфа или небольшой цитаты).</a:t>
            </a:r>
          </a:p>
        </p:txBody>
      </p:sp>
    </p:spTree>
    <p:extLst>
      <p:ext uri="{BB962C8B-B14F-4D97-AF65-F5344CB8AC3E}">
        <p14:creationId xmlns:p14="http://schemas.microsoft.com/office/powerpoint/2010/main" val="2790382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53896"/>
            <a:ext cx="9601200" cy="4413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500" b="1" dirty="0"/>
              <a:t>Что должно быть в описании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чем заключаются особенности вашего </a:t>
            </a:r>
            <a:r>
              <a:rPr lang="ru-RU" sz="2400" dirty="0" smtClean="0"/>
              <a:t>мероприятия: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      посвящена </a:t>
            </a:r>
            <a:r>
              <a:rPr lang="ru-RU" sz="2400" dirty="0"/>
              <a:t>ли программа кому-нибудь или </a:t>
            </a:r>
            <a:r>
              <a:rPr lang="ru-RU" sz="2400" dirty="0" smtClean="0"/>
              <a:t>чему-нибудь;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чему </a:t>
            </a:r>
            <a:r>
              <a:rPr lang="ru-RU" sz="2400" dirty="0"/>
              <a:t>смогут научиться </a:t>
            </a:r>
            <a:r>
              <a:rPr lang="ru-RU" sz="2400" dirty="0" smtClean="0"/>
              <a:t>посетители;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для </a:t>
            </a:r>
            <a:r>
              <a:rPr lang="ru-RU" sz="2400" dirty="0"/>
              <a:t>какой возрастной категории предназначается и т. д.</a:t>
            </a:r>
          </a:p>
          <a:p>
            <a:pPr algn="just"/>
            <a:r>
              <a:rPr lang="ru-RU" sz="2400" dirty="0" smtClean="0"/>
              <a:t>Индивидуальность текста</a:t>
            </a:r>
            <a:r>
              <a:rPr lang="ru-RU" sz="2400" dirty="0"/>
              <a:t>. </a:t>
            </a:r>
            <a:r>
              <a:rPr lang="ru-RU" sz="2400" dirty="0" smtClean="0"/>
              <a:t>Рекомендуется </a:t>
            </a:r>
            <a:r>
              <a:rPr lang="ru-RU" sz="2400" dirty="0"/>
              <a:t>писать оригинальный текст вместо шаблонных формулировок, которые подойдут для тысячи однотипных событий и не вызовут у читателей заинтересованности.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178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72184"/>
            <a:ext cx="9601200" cy="43952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900" b="1" dirty="0"/>
              <a:t>Чего не должно быть в описании:</a:t>
            </a:r>
          </a:p>
          <a:p>
            <a:pPr algn="just"/>
            <a:r>
              <a:rPr lang="ru-RU" dirty="0"/>
              <a:t>«воды», т. е. бессмысленных фраз, оборотов (иногда даже целых абзацев), которые можно спокойно убрать из него без искажения смысла;</a:t>
            </a:r>
          </a:p>
          <a:p>
            <a:pPr algn="just"/>
            <a:r>
              <a:rPr lang="ru-RU" dirty="0"/>
              <a:t>дня и времени начала мероприятия, а также места проведения и </a:t>
            </a:r>
            <a:r>
              <a:rPr lang="ru-RU" dirty="0" smtClean="0"/>
              <a:t>стоимости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предложений с целями и задачами </a:t>
            </a:r>
            <a:r>
              <a:rPr lang="ru-RU" dirty="0" smtClean="0"/>
              <a:t>мероприятия;</a:t>
            </a:r>
          </a:p>
          <a:p>
            <a:pPr algn="just"/>
            <a:r>
              <a:rPr lang="ru-RU" dirty="0" smtClean="0"/>
              <a:t>повествования </a:t>
            </a:r>
            <a:r>
              <a:rPr lang="ru-RU" dirty="0"/>
              <a:t>от первого лица («я», «мы», «расскажу», «думаю», «приглашаем», «проведем», «научим» и т. п.). </a:t>
            </a:r>
            <a:endParaRPr lang="ru-RU" dirty="0" smtClean="0"/>
          </a:p>
          <a:p>
            <a:pPr algn="just"/>
            <a:r>
              <a:rPr lang="ru-RU" dirty="0" smtClean="0"/>
              <a:t>часто </a:t>
            </a:r>
            <a:r>
              <a:rPr lang="ru-RU" dirty="0"/>
              <a:t>встречающихся восклицательных </a:t>
            </a:r>
            <a:r>
              <a:rPr lang="ru-RU" dirty="0" smtClean="0"/>
              <a:t>предложений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длинных </a:t>
            </a:r>
            <a:r>
              <a:rPr lang="ru-RU" dirty="0"/>
              <a:t>цитат и стихотворных </a:t>
            </a:r>
            <a:r>
              <a:rPr lang="ru-RU" dirty="0" smtClean="0"/>
              <a:t>строк;</a:t>
            </a:r>
            <a:endParaRPr lang="ru-RU" dirty="0"/>
          </a:p>
          <a:p>
            <a:pPr algn="just"/>
            <a:r>
              <a:rPr lang="ru-RU" dirty="0"/>
              <a:t>ухода от цели анонса. Помните, цель написанного вами текста – рассказать о программе мероприятия. Например, если ваше мероприятие посвящено известному человеку или важному государственному событию, не нужно давать подробные биографические сведения и приводить исторические справки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049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90472"/>
            <a:ext cx="9601200" cy="506577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Концерт «Золотые имена — Иннокентий Сивцев»</a:t>
            </a:r>
          </a:p>
          <a:p>
            <a:pPr marL="0" indent="457200" algn="just">
              <a:buNone/>
            </a:pPr>
            <a:r>
              <a:rPr lang="ru-RU" sz="2500" dirty="0" smtClean="0"/>
              <a:t>Серийный </a:t>
            </a:r>
            <a:r>
              <a:rPr lang="ru-RU" sz="2500" dirty="0"/>
              <a:t>авторский проект народного артиста Якутии Александра </a:t>
            </a:r>
            <a:r>
              <a:rPr lang="ru-RU" sz="2500" dirty="0" err="1"/>
              <a:t>Бурнашова</a:t>
            </a:r>
            <a:r>
              <a:rPr lang="ru-RU" sz="2500" dirty="0"/>
              <a:t>, посвященный легендарным артистам якутской эстрады. На очередном концерте вспомнят талантливого мелодиста, автора и исполнителя популярных якутских эстрадных песен Иннокентия Сивцева.</a:t>
            </a:r>
          </a:p>
          <a:p>
            <a:pPr marL="0" indent="457200" algn="just">
              <a:buNone/>
            </a:pPr>
            <a:r>
              <a:rPr lang="ru-RU" sz="2500" dirty="0"/>
              <a:t>В программе — выступления вокально-инструментальных групп «Эстрада 21» и «Л47». Солисты </a:t>
            </a:r>
            <a:r>
              <a:rPr lang="ru-RU" sz="2500" dirty="0" err="1"/>
              <a:t>Санита</a:t>
            </a:r>
            <a:r>
              <a:rPr lang="ru-RU" sz="2500" dirty="0"/>
              <a:t> Ай, Анатолий Горохов, Василий Еремеев, Ника исполнят песни Иннокентия «</a:t>
            </a:r>
            <a:r>
              <a:rPr lang="ru-RU" sz="2500" dirty="0" err="1"/>
              <a:t>Тэтиннэр</a:t>
            </a:r>
            <a:r>
              <a:rPr lang="ru-RU" sz="2500" dirty="0"/>
              <a:t>», «</a:t>
            </a:r>
            <a:r>
              <a:rPr lang="ru-RU" sz="2500" dirty="0" err="1"/>
              <a:t>Ысыахтарга</a:t>
            </a:r>
            <a:r>
              <a:rPr lang="ru-RU" sz="2500" dirty="0"/>
              <a:t>» и многие другие. Также в программе — выступление хора медицинских работников, созданного более 20 лет назад Иннокентием Сивцевым.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9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6" y="1067192"/>
            <a:ext cx="9601200" cy="14859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 СИСТЕМЕ </a:t>
            </a:r>
            <a:r>
              <a:rPr lang="en-US" dirty="0" smtClean="0">
                <a:solidFill>
                  <a:schemeClr val="tx1"/>
                </a:solidFill>
              </a:rPr>
              <a:t>INTICKETS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72134-208E-4A25-B10D-1D5493B3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46" y="2553092"/>
            <a:ext cx="9942576" cy="1346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tx1"/>
                </a:solidFill>
              </a:rPr>
              <a:t>INTICKETS.RU</a:t>
            </a:r>
            <a:r>
              <a:rPr lang="ru-RU" sz="3000" b="1" dirty="0"/>
              <a:t> — современный облачный сервис для контроля и управления продажей билетов в </a:t>
            </a:r>
            <a:r>
              <a:rPr lang="ru-RU" sz="3000" b="1" dirty="0" err="1"/>
              <a:t>online</a:t>
            </a:r>
            <a:r>
              <a:rPr lang="ru-RU" sz="3000" b="1" dirty="0"/>
              <a:t> и </a:t>
            </a:r>
            <a:r>
              <a:rPr lang="ru-RU" sz="3000" b="1" dirty="0" err="1"/>
              <a:t>offline</a:t>
            </a:r>
            <a:r>
              <a:rPr lang="ru-RU" sz="3000" b="1" dirty="0"/>
              <a:t> среде на культурно-массовые и зрелищные мероприятия.</a:t>
            </a:r>
            <a:endParaRPr lang="ru-RU" sz="3000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9F54884-4A9D-42BA-A15B-DD293EECBE31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22" y="268409"/>
            <a:ext cx="1088772" cy="108877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7E72134-208E-4A25-B10D-1D5493B35925}"/>
              </a:ext>
            </a:extLst>
          </p:cNvPr>
          <p:cNvSpPr txBox="1">
            <a:spLocks/>
          </p:cNvSpPr>
          <p:nvPr/>
        </p:nvSpPr>
        <p:spPr>
          <a:xfrm>
            <a:off x="838200" y="3273552"/>
            <a:ext cx="9942576" cy="307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90472"/>
            <a:ext cx="9601200" cy="506577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Вечер отдыха для школьников «Игровая программа»</a:t>
            </a:r>
          </a:p>
          <a:p>
            <a:pPr marL="0" indent="457200" algn="just">
              <a:buNone/>
            </a:pPr>
            <a:r>
              <a:rPr lang="ru-RU" dirty="0" smtClean="0"/>
              <a:t>В</a:t>
            </a:r>
            <a:r>
              <a:rPr lang="ru-RU" dirty="0"/>
              <a:t> программе запланированы сольные музыкальные номера участников студии эстрадного вокала при Районном Дворце культуры имени Марка Николаевича </a:t>
            </a:r>
            <a:r>
              <a:rPr lang="ru-RU" dirty="0" err="1"/>
              <a:t>Жиркова</a:t>
            </a:r>
            <a:r>
              <a:rPr lang="ru-RU" dirty="0"/>
              <a:t>, руководитель </a:t>
            </a:r>
            <a:r>
              <a:rPr lang="ru-RU" dirty="0" err="1"/>
              <a:t>Маччаева</a:t>
            </a:r>
            <a:r>
              <a:rPr lang="ru-RU" dirty="0"/>
              <a:t> </a:t>
            </a:r>
            <a:r>
              <a:rPr lang="ru-RU" dirty="0" err="1"/>
              <a:t>Салтанат</a:t>
            </a:r>
            <a:r>
              <a:rPr lang="ru-RU" dirty="0"/>
              <a:t> </a:t>
            </a:r>
            <a:r>
              <a:rPr lang="ru-RU" dirty="0" err="1"/>
              <a:t>Темирбековна</a:t>
            </a:r>
            <a:r>
              <a:rPr lang="ru-RU" dirty="0"/>
              <a:t>: Виталий </a:t>
            </a:r>
            <a:r>
              <a:rPr lang="ru-RU" dirty="0" err="1"/>
              <a:t>Мучурунов</a:t>
            </a:r>
            <a:r>
              <a:rPr lang="ru-RU" dirty="0"/>
              <a:t>, Афелия </a:t>
            </a:r>
            <a:r>
              <a:rPr lang="ru-RU" dirty="0" err="1"/>
              <a:t>Бугуева</a:t>
            </a:r>
            <a:r>
              <a:rPr lang="ru-RU" dirty="0"/>
              <a:t>, Адамов </a:t>
            </a:r>
            <a:r>
              <a:rPr lang="ru-RU" dirty="0" err="1"/>
              <a:t>Айынаат</a:t>
            </a:r>
            <a:r>
              <a:rPr lang="ru-RU" dirty="0"/>
              <a:t>, </a:t>
            </a:r>
            <a:r>
              <a:rPr lang="ru-RU" dirty="0" err="1"/>
              <a:t>Сайыына</a:t>
            </a:r>
            <a:r>
              <a:rPr lang="ru-RU" dirty="0"/>
              <a:t> Николаева. Ведущий вечера </a:t>
            </a:r>
            <a:r>
              <a:rPr lang="ru-RU" dirty="0" err="1"/>
              <a:t>Эрсан</a:t>
            </a:r>
            <a:r>
              <a:rPr lang="ru-RU" dirty="0"/>
              <a:t> ученик Вилюйской гимназии проводит игры такие как, ручеек, третий лишний, конкурс на оригинальное исполнение песни и. т. д. </a:t>
            </a:r>
            <a:r>
              <a:rPr lang="ru-RU" dirty="0" err="1"/>
              <a:t>Ди</a:t>
            </a:r>
            <a:r>
              <a:rPr lang="ru-RU" dirty="0"/>
              <a:t> — </a:t>
            </a:r>
            <a:r>
              <a:rPr lang="ru-RU" dirty="0" err="1"/>
              <a:t>джей</a:t>
            </a:r>
            <a:r>
              <a:rPr lang="ru-RU" dirty="0"/>
              <a:t> вечера Иннокентий </a:t>
            </a:r>
            <a:r>
              <a:rPr lang="ru-RU" dirty="0" err="1"/>
              <a:t>Шамаев</a:t>
            </a:r>
            <a:r>
              <a:rPr lang="ru-RU" dirty="0"/>
              <a:t>.</a:t>
            </a:r>
          </a:p>
          <a:p>
            <a:pPr marL="0" indent="457200" algn="just">
              <a:buNone/>
            </a:pPr>
            <a:r>
              <a:rPr lang="ru-RU" dirty="0"/>
              <a:t>Среди участников вечера проводится игра </a:t>
            </a:r>
            <a:r>
              <a:rPr lang="ru-RU" dirty="0" err="1"/>
              <a:t>Бүлүү</a:t>
            </a:r>
            <a:r>
              <a:rPr lang="ru-RU" dirty="0"/>
              <a:t> — гейм вас ждут веселые конкурсы на логическое мышление, ловкость, викторины на знание фильмов, музыки,  конкурсы «Пойми меня», игра со зрителями. Всего в одном конкурсе 3 игры. Выигрывает та команда, которая набрала наибольшее количество баллов.</a:t>
            </a:r>
          </a:p>
          <a:p>
            <a:pPr marL="0" indent="457200" algn="just">
              <a:buNone/>
            </a:pPr>
            <a:r>
              <a:rPr lang="ru-RU" dirty="0"/>
              <a:t>Это игра развивает интеллектуальную сферу участников, смекалку, творческую способность, наблюдательность, быстроту реакции.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19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ГАЛЕРЕЯ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Количество изображений – до 10, размер – от 630 х 420 пикселей. </a:t>
            </a:r>
          </a:p>
        </p:txBody>
      </p:sp>
    </p:spTree>
    <p:extLst>
      <p:ext uri="{BB962C8B-B14F-4D97-AF65-F5344CB8AC3E}">
        <p14:creationId xmlns:p14="http://schemas.microsoft.com/office/powerpoint/2010/main" val="3085056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ИНКЛЮЗИВНОСТЬ СОБЫТИЯ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/>
              <a:t>Поле нужно заполнять, если ваше мероприятие можно отнести к инклюзивным – предусмотренным в той или иной мере для людей с ограниченными возможностями здоровья: </a:t>
            </a: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отметьте галочкой те элементы, для которых не было подходящего пункта в специальном поле «Доступная среда»; </a:t>
            </a:r>
            <a:endParaRPr lang="ru-RU" sz="2500" dirty="0" smtClean="0"/>
          </a:p>
          <a:p>
            <a:pPr marL="0" indent="0" algn="just">
              <a:buNone/>
            </a:pP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в текстовом поле расскажите, что именно относится к инклюзии в рамках этого события.</a:t>
            </a:r>
          </a:p>
        </p:txBody>
      </p:sp>
    </p:spTree>
    <p:extLst>
      <p:ext uri="{BB962C8B-B14F-4D97-AF65-F5344CB8AC3E}">
        <p14:creationId xmlns:p14="http://schemas.microsoft.com/office/powerpoint/2010/main" val="4249995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 НА ВИДЕОХОСТИНГ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/>
              <a:t>Вы можете добавить ролики с сервисов «</a:t>
            </a:r>
            <a:r>
              <a:rPr lang="ru-RU" sz="2500" dirty="0" err="1"/>
              <a:t>ВКонтакте</a:t>
            </a:r>
            <a:r>
              <a:rPr lang="ru-RU" sz="2500" dirty="0"/>
              <a:t>» и «Одноклассники». Видеозаписи с </a:t>
            </a:r>
            <a:r>
              <a:rPr lang="ru-RU" sz="2500" dirty="0" err="1"/>
              <a:t>YouTube</a:t>
            </a:r>
            <a:r>
              <a:rPr lang="ru-RU" sz="2500" dirty="0"/>
              <a:t> и </a:t>
            </a:r>
            <a:r>
              <a:rPr lang="ru-RU" sz="2500" dirty="0" err="1"/>
              <a:t>Vimeo</a:t>
            </a:r>
            <a:r>
              <a:rPr lang="ru-RU" sz="2500" dirty="0"/>
              <a:t> не выгружаются на ресурсы партнеров из-за технического ограничения. </a:t>
            </a:r>
          </a:p>
        </p:txBody>
      </p:sp>
    </p:spTree>
    <p:extLst>
      <p:ext uri="{BB962C8B-B14F-4D97-AF65-F5344CB8AC3E}">
        <p14:creationId xmlns:p14="http://schemas.microsoft.com/office/powerpoint/2010/main" val="3318251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 ПРОВЕДЕНИЯ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Важно! Вы можете добавить в событие только место со статусом «Подтверждено». Места со статусом «Отклонено» и «На </a:t>
            </a:r>
            <a:r>
              <a:rPr lang="ru-RU" dirty="0" err="1"/>
              <a:t>модерации</a:t>
            </a:r>
            <a:r>
              <a:rPr lang="ru-RU" dirty="0"/>
              <a:t>» прикрепить к анонсу не получится. </a:t>
            </a:r>
            <a:endParaRPr lang="ru-RU" dirty="0" smtClean="0"/>
          </a:p>
          <a:p>
            <a:pPr algn="just"/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место принадлежит учреждению. Убедитесь, что оно есть в списке ваших мест и прикрепите его. Выберите одно из предложенных мест или введите название в поле и выберите нужное место из выпадающего </a:t>
            </a:r>
            <a:r>
              <a:rPr lang="ru-RU" dirty="0" smtClean="0"/>
              <a:t>списка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место не принадлежит учреждению. Попробуйте найти место по названию в каталоге: введите название в поле и выберите нужное место из выпадающего списка.</a:t>
            </a:r>
          </a:p>
        </p:txBody>
      </p:sp>
    </p:spTree>
    <p:extLst>
      <p:ext uri="{BB962C8B-B14F-4D97-AF65-F5344CB8AC3E}">
        <p14:creationId xmlns:p14="http://schemas.microsoft.com/office/powerpoint/2010/main" val="3761776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ВРЕМЯ ПРОВЕДЕНИЯ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b="1" dirty="0"/>
              <a:t>Укажите точное время проведения мероприятия: </a:t>
            </a:r>
            <a:endParaRPr lang="ru-RU" sz="2500" b="1" dirty="0" smtClean="0"/>
          </a:p>
          <a:p>
            <a:pPr algn="just"/>
            <a:endParaRPr lang="ru-RU" sz="2500" b="1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если событие проходит в определенные даты – заполните вкладку «В указанные дни»; </a:t>
            </a:r>
            <a:endParaRPr lang="ru-RU" sz="2500" dirty="0" smtClean="0"/>
          </a:p>
          <a:p>
            <a:pPr marL="0" indent="0" algn="just">
              <a:buNone/>
            </a:pPr>
            <a:endParaRPr lang="ru-RU" sz="2500" dirty="0" smtClean="0"/>
          </a:p>
          <a:p>
            <a:pPr marL="0" indent="0" algn="just">
              <a:buNone/>
            </a:pPr>
            <a:r>
              <a:rPr lang="ru-RU" sz="2500" dirty="0" smtClean="0"/>
              <a:t>● </a:t>
            </a:r>
            <a:r>
              <a:rPr lang="ru-RU" sz="2500" dirty="0"/>
              <a:t>если событие </a:t>
            </a:r>
            <a:r>
              <a:rPr lang="ru-RU" sz="2500" dirty="0" smtClean="0"/>
              <a:t>продолжительное </a:t>
            </a:r>
            <a:r>
              <a:rPr lang="ru-RU" sz="2500" dirty="0"/>
              <a:t>и длится непрерывно какой-то период (например, это выставка) – заполните вкладку «По расписанию».</a:t>
            </a:r>
          </a:p>
        </p:txBody>
      </p:sp>
    </p:spTree>
    <p:extLst>
      <p:ext uri="{BB962C8B-B14F-4D97-AF65-F5344CB8AC3E}">
        <p14:creationId xmlns:p14="http://schemas.microsoft.com/office/powerpoint/2010/main" val="638650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ЛЬГОТЫ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43584"/>
            <a:ext cx="9601200" cy="4764024"/>
          </a:xfrm>
        </p:spPr>
        <p:txBody>
          <a:bodyPr>
            <a:noAutofit/>
          </a:bodyPr>
          <a:lstStyle/>
          <a:p>
            <a:pPr algn="just"/>
            <a:r>
              <a:rPr lang="ru-RU" sz="2300" dirty="0"/>
              <a:t>Поставьте отметку, предоставляются льготы на ваше мероприятие или нет: </a:t>
            </a:r>
            <a:endParaRPr lang="ru-RU" sz="2300" dirty="0" smtClean="0"/>
          </a:p>
          <a:p>
            <a:pPr algn="just"/>
            <a:r>
              <a:rPr lang="ru-RU" sz="2300" dirty="0" smtClean="0"/>
              <a:t>1</a:t>
            </a:r>
            <a:r>
              <a:rPr lang="ru-RU" sz="2300" dirty="0"/>
              <a:t>. Если льготы не предоставляются, переходите к следующему полю – «Организатор». </a:t>
            </a:r>
            <a:endParaRPr lang="ru-RU" sz="2300" dirty="0" smtClean="0"/>
          </a:p>
          <a:p>
            <a:pPr algn="just"/>
            <a:r>
              <a:rPr lang="ru-RU" sz="2300" dirty="0" smtClean="0"/>
              <a:t>2</a:t>
            </a:r>
            <a:r>
              <a:rPr lang="ru-RU" sz="2300" dirty="0"/>
              <a:t>. Если льготы предоставляются, переходите к подробному заполнению: </a:t>
            </a:r>
            <a:endParaRPr lang="ru-RU" sz="2300" dirty="0" smtClean="0"/>
          </a:p>
          <a:p>
            <a:pPr marL="0" indent="0" algn="just">
              <a:buNone/>
            </a:pPr>
            <a:r>
              <a:rPr lang="ru-RU" sz="2300" dirty="0" smtClean="0"/>
              <a:t>● </a:t>
            </a:r>
            <a:r>
              <a:rPr lang="ru-RU" sz="2300" dirty="0"/>
              <a:t>выберите, одинаковые ли льготы для всех мест проведения; </a:t>
            </a:r>
            <a:endParaRPr lang="ru-RU" sz="2300" dirty="0" smtClean="0"/>
          </a:p>
          <a:p>
            <a:pPr marL="0" indent="0" algn="just">
              <a:buNone/>
            </a:pPr>
            <a:r>
              <a:rPr lang="ru-RU" sz="2300" dirty="0" smtClean="0"/>
              <a:t>● </a:t>
            </a:r>
            <a:r>
              <a:rPr lang="ru-RU" sz="2300" dirty="0"/>
              <a:t>поставьте галочки напротив тех категорий граждан, которым льготы предоставляются. Если в списке нет нужной вам, поставьте галочку напротив «Другая категория граждан»; </a:t>
            </a:r>
            <a:endParaRPr lang="ru-RU" sz="2300" dirty="0" smtClean="0"/>
          </a:p>
          <a:p>
            <a:pPr marL="0" indent="0" algn="just">
              <a:buNone/>
            </a:pPr>
            <a:r>
              <a:rPr lang="ru-RU" sz="2300" dirty="0" smtClean="0"/>
              <a:t>● </a:t>
            </a:r>
            <a:r>
              <a:rPr lang="ru-RU" sz="2300" dirty="0"/>
              <a:t>заполните описание льготы по каждой выбранной вами категории граждан (вид льготы, документы, которые посетитель должен вам предъявить, чтобы доказать свое право на льготу, особые условия получения льготы). </a:t>
            </a:r>
          </a:p>
        </p:txBody>
      </p:sp>
    </p:spTree>
    <p:extLst>
      <p:ext uri="{BB962C8B-B14F-4D97-AF65-F5344CB8AC3E}">
        <p14:creationId xmlns:p14="http://schemas.microsoft.com/office/powerpoint/2010/main" val="32854929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Заполнять это поле нужно только если событие проходит не на площадке организатора – так пользователи будут знать, кто является организатором мероприятия, и смогут с ним связаться по каким-либо вопросам: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если событие подготовлено вашим учреждением, но проходит на чужой территории, укажите в качестве организатора свое учреждение;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если событие подготовлено чужим учреждением, но проходит у вас, укажите в качестве организатора учреждение, которое устраивает мероприятие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Для </a:t>
            </a:r>
            <a:r>
              <a:rPr lang="ru-RU" b="1" dirty="0"/>
              <a:t>событий, участвующих в «Пушкинской карте», организатором считается учреждение, которое реализует билеты. </a:t>
            </a:r>
          </a:p>
        </p:txBody>
      </p:sp>
    </p:spTree>
    <p:extLst>
      <p:ext uri="{BB962C8B-B14F-4D97-AF65-F5344CB8AC3E}">
        <p14:creationId xmlns:p14="http://schemas.microsoft.com/office/powerpoint/2010/main" val="1529714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500" dirty="0"/>
              <a:t>Укажите Ф. И. О. и контакты ответственного лица, а также пользователя, который будет оповещен о результатах </a:t>
            </a:r>
            <a:r>
              <a:rPr lang="ru-RU" sz="2500" dirty="0" err="1"/>
              <a:t>модерации</a:t>
            </a:r>
            <a:r>
              <a:rPr lang="ru-RU" sz="2500" dirty="0"/>
              <a:t>: именно ему на почту придет письмо с информацией о том, принято ваше событие или отклонено и почему. </a:t>
            </a:r>
          </a:p>
        </p:txBody>
      </p:sp>
    </p:spTree>
    <p:extLst>
      <p:ext uri="{BB962C8B-B14F-4D97-AF65-F5344CB8AC3E}">
        <p14:creationId xmlns:p14="http://schemas.microsoft.com/office/powerpoint/2010/main" val="4069164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Когда заполните все поля, нажмите на кнопку «Отправить на </a:t>
            </a:r>
            <a:r>
              <a:rPr lang="ru-RU" dirty="0" err="1"/>
              <a:t>модерацию</a:t>
            </a:r>
            <a:r>
              <a:rPr lang="ru-RU" dirty="0" smtClean="0"/>
              <a:t>»: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событие появится в личном кабинете, однако не будет подтвержденным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● </a:t>
            </a:r>
            <a:r>
              <a:rPr lang="ru-RU" dirty="0"/>
              <a:t>подтвердить правильность сведений о событии может только модератор. </a:t>
            </a:r>
          </a:p>
        </p:txBody>
      </p:sp>
    </p:spTree>
    <p:extLst>
      <p:ext uri="{BB962C8B-B14F-4D97-AF65-F5344CB8AC3E}">
        <p14:creationId xmlns:p14="http://schemas.microsoft.com/office/powerpoint/2010/main" val="209108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681"/>
            <a:ext cx="9601200" cy="14859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ПРЕИМУЩЕСТВА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9F54884-4A9D-42BA-A15B-DD293EECBE31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20" y="365125"/>
            <a:ext cx="1088772" cy="1088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7394"/>
            <a:ext cx="10201020" cy="2029629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>
            <a:off x="914400" y="4046139"/>
            <a:ext cx="10124820" cy="4665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Создание мероприятий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914400" y="4611786"/>
            <a:ext cx="10124820" cy="4665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Работа с ценовыми поясами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914400" y="5143073"/>
            <a:ext cx="10124820" cy="4665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Размещение рекламных модулей на электронных </a:t>
            </a:r>
            <a:r>
              <a:rPr lang="ru-RU" dirty="0" smtClean="0"/>
              <a:t>билетах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914400" y="5674361"/>
            <a:ext cx="10124820" cy="4665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Построение </a:t>
            </a:r>
            <a:r>
              <a:rPr lang="ru-RU" dirty="0" smtClean="0"/>
              <a:t>отчетов/Аналитика продажа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914400" y="6207263"/>
            <a:ext cx="10124820" cy="46653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Круглосуточная бесплатная поддержка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4" y="908823"/>
            <a:ext cx="9601200" cy="14859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СТОИМОСТЬ УСЛУГ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9F54884-4A9D-42BA-A15B-DD293EECBE31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20" y="365125"/>
            <a:ext cx="1088772" cy="108877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86260251"/>
              </p:ext>
            </p:extLst>
          </p:nvPr>
        </p:nvGraphicFramePr>
        <p:xfrm>
          <a:off x="1438020" y="2007576"/>
          <a:ext cx="9601200" cy="394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2516064"/>
            <a:ext cx="1609725" cy="1943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65" y="2521926"/>
            <a:ext cx="1609725" cy="19431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383210" y="2996268"/>
            <a:ext cx="2524125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9299" y="2070873"/>
            <a:ext cx="22764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89574" y="2070873"/>
            <a:ext cx="2276475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РУБЛЕЙ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383210" y="1594550"/>
            <a:ext cx="2524125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ЗАВИСИТ ОТ ПРИБЫЛИ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3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 ШАГ: КАК ПОДКЛЮЧИТЬ?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026BF4-A034-404D-AD35-7E4C7D7B757F}"/>
              </a:ext>
            </a:extLst>
          </p:cNvPr>
          <p:cNvSpPr/>
          <p:nvPr/>
        </p:nvSpPr>
        <p:spPr>
          <a:xfrm>
            <a:off x="1371600" y="2329742"/>
            <a:ext cx="4798064" cy="326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83109"/>
            <a:ext cx="4798064" cy="2667001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ПОЗВОНИТЬ ПО НОМЕРУ: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 (495) 225-54-22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3490215" y="185143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3490215" y="186726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79748B-1286-4938-BCC6-0B51CC2876E6}"/>
              </a:ext>
            </a:extLst>
          </p:cNvPr>
          <p:cNvSpPr/>
          <p:nvPr/>
        </p:nvSpPr>
        <p:spPr>
          <a:xfrm>
            <a:off x="6560182" y="2329742"/>
            <a:ext cx="3891411" cy="326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6598281" y="2683109"/>
            <a:ext cx="3853312" cy="15518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ОСТАВИТЬ ЗАЯВКУ НА САЙТЕ: 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2"/>
              </a:rPr>
              <a:t>://intickets.ru/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66C8AB-16F5-437B-9631-FA3568821788}"/>
              </a:ext>
            </a:extLst>
          </p:cNvPr>
          <p:cNvSpPr/>
          <p:nvPr/>
        </p:nvSpPr>
        <p:spPr>
          <a:xfrm>
            <a:off x="8284214" y="183866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D88AA-5360-45DB-97B7-B4F3FFD54231}"/>
              </a:ext>
            </a:extLst>
          </p:cNvPr>
          <p:cNvSpPr txBox="1"/>
          <p:nvPr/>
        </p:nvSpPr>
        <p:spPr>
          <a:xfrm>
            <a:off x="8284215" y="186420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20" y="365125"/>
            <a:ext cx="1088772" cy="10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 ШАГ: КАК ПОДКЛЮЧИТЬ 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9F54884-4A9D-42BA-A15B-DD293EECBE31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20" y="365125"/>
            <a:ext cx="1088772" cy="108877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231140" y="1911095"/>
          <a:ext cx="10631932" cy="471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2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561</TotalTime>
  <Words>3741</Words>
  <Application>Microsoft Office PowerPoint</Application>
  <PresentationFormat>Широкоэкранный</PresentationFormat>
  <Paragraphs>345</Paragraphs>
  <Slides>59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Calibri</vt:lpstr>
      <vt:lpstr>Franklin Gothic Book</vt:lpstr>
      <vt:lpstr>Times New Roman</vt:lpstr>
      <vt:lpstr>Crop</vt:lpstr>
      <vt:lpstr>как стать участником программы «пк»?</vt:lpstr>
      <vt:lpstr>Условия</vt:lpstr>
      <vt:lpstr>Шаг 2</vt:lpstr>
      <vt:lpstr>БИЛЕТНЫЙ ОПЕРАТОР</vt:lpstr>
      <vt:lpstr>О СИСТЕМЕ INTICKETS</vt:lpstr>
      <vt:lpstr>ПРЕИМУЩЕСТВА</vt:lpstr>
      <vt:lpstr>СТОИМОСТЬ УСЛУГ</vt:lpstr>
      <vt:lpstr>1 ШАГ: КАК ПОДКЛЮЧИТЬ?</vt:lpstr>
      <vt:lpstr>2 ШАГ: КАК ПОДКЛЮЧИТЬ ?</vt:lpstr>
      <vt:lpstr>Шаг 3</vt:lpstr>
      <vt:lpstr>Шаг 4 Правила оформления места</vt:lpstr>
      <vt:lpstr>Презентация PowerPoint</vt:lpstr>
      <vt:lpstr>НАЗВАНИЕ</vt:lpstr>
      <vt:lpstr>ОСНОВНОЕ ИЗОБРАЖЕНИЕ</vt:lpstr>
      <vt:lpstr>ПРИМЕРЫ ФОТО ЗДАНИЯ</vt:lpstr>
      <vt:lpstr>КАТЕГОРИЯ</vt:lpstr>
      <vt:lpstr>ВМЕСТИМОСТЬ ЗАЛОВ</vt:lpstr>
      <vt:lpstr>ФОТО ЗАЛОВ</vt:lpstr>
      <vt:lpstr>ИДЕНТИФИКАТОР ЕАИС</vt:lpstr>
      <vt:lpstr>ТЕГИ</vt:lpstr>
      <vt:lpstr>ОПИСАНИЕ</vt:lpstr>
      <vt:lpstr>НЕЛЬЗЯ УКАЗЫВАТЬ В ОПИСАНИИ</vt:lpstr>
      <vt:lpstr>ЧТО ДОЛЖНО БЫТЬ В ОПИСАНИИ</vt:lpstr>
      <vt:lpstr>ПРИМЕР ХОРОШЕГО ОПИСАНИЯ</vt:lpstr>
      <vt:lpstr>ГАЛЕРЕЯ</vt:lpstr>
      <vt:lpstr>ДОСТУПНАЯ СРЕДА</vt:lpstr>
      <vt:lpstr>ЛЬГОТЫ</vt:lpstr>
      <vt:lpstr>КОНТАКТНАЯ ИНФОРМАЦИЯ</vt:lpstr>
      <vt:lpstr>АДРЕС</vt:lpstr>
      <vt:lpstr>ВРЕМЯ РАБОТЫ</vt:lpstr>
      <vt:lpstr>МОДЕРАЦИЯ</vt:lpstr>
      <vt:lpstr>Правила оформления СОБЫТИЯ</vt:lpstr>
      <vt:lpstr>Событие – это анонс культурного мероприятия </vt:lpstr>
      <vt:lpstr>НАЗВАНИЕ</vt:lpstr>
      <vt:lpstr>НЕПРАВИЛЬНОЕ НАЗВАНИЕ</vt:lpstr>
      <vt:lpstr>ОСНОВНОЕ ИЗОБРАЖЕНИЕ</vt:lpstr>
      <vt:lpstr>Презентация PowerPoint</vt:lpstr>
      <vt:lpstr>КАТЕГОРИЯ</vt:lpstr>
      <vt:lpstr>ВОЗРАСТНОЕ ОГРАНИЧЕНИЕ</vt:lpstr>
      <vt:lpstr>УЧАВСТВУЕТ В ПРОЕКТЕ «ПУШКИНСКАЯ КАРТА»</vt:lpstr>
      <vt:lpstr>ТЕРМИНАЛ И БИЛЕТНАЯ СИСТЕМА</vt:lpstr>
      <vt:lpstr>ЦЕНА</vt:lpstr>
      <vt:lpstr>ССЫЛКА НА ПОКУПКУ БИЛЕТА</vt:lpstr>
      <vt:lpstr>ТЕГИ</vt:lpstr>
      <vt:lpstr>ОПИСАНИЕ</vt:lpstr>
      <vt:lpstr>ОПИСАНИЕ</vt:lpstr>
      <vt:lpstr>ОПИСАНИЕ</vt:lpstr>
      <vt:lpstr>ОПИСАНИЕ</vt:lpstr>
      <vt:lpstr>ПРИМЕР ОПИСАНИЯ</vt:lpstr>
      <vt:lpstr>ПРИМЕР ОПИСАНИЯ</vt:lpstr>
      <vt:lpstr>ГАЛЕРЕЯ</vt:lpstr>
      <vt:lpstr>ИНКЛЮЗИВНОСТЬ СОБЫТИЯ</vt:lpstr>
      <vt:lpstr>ССЫЛКИ НА ВИДЕОХОСТИНГ</vt:lpstr>
      <vt:lpstr>МЕСТО ПРОВЕДЕНИЯ</vt:lpstr>
      <vt:lpstr>ВРЕМЯ ПРОВЕДЕНИЯ</vt:lpstr>
      <vt:lpstr>ЛЬГОТЫ</vt:lpstr>
      <vt:lpstr>ОРГАНИЗАТОР</vt:lpstr>
      <vt:lpstr>ПРОМО</vt:lpstr>
      <vt:lpstr>МОДЕРАЦИЯ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 места</dc:title>
  <dc:creator>Владимир</dc:creator>
  <cp:lastModifiedBy>Владимир</cp:lastModifiedBy>
  <cp:revision>36</cp:revision>
  <dcterms:created xsi:type="dcterms:W3CDTF">2023-03-09T05:15:59Z</dcterms:created>
  <dcterms:modified xsi:type="dcterms:W3CDTF">2023-12-17T08:21:31Z</dcterms:modified>
</cp:coreProperties>
</file>